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9" r:id="rId6"/>
    <p:sldId id="261" r:id="rId7"/>
    <p:sldId id="262" r:id="rId8"/>
    <p:sldId id="276" r:id="rId9"/>
    <p:sldId id="270" r:id="rId10"/>
    <p:sldId id="277" r:id="rId11"/>
    <p:sldId id="278" r:id="rId12"/>
    <p:sldId id="264" r:id="rId13"/>
    <p:sldId id="272" r:id="rId14"/>
    <p:sldId id="273" r:id="rId15"/>
    <p:sldId id="280" r:id="rId16"/>
    <p:sldId id="281" r:id="rId17"/>
    <p:sldId id="282" r:id="rId18"/>
    <p:sldId id="274" r:id="rId19"/>
    <p:sldId id="271" r:id="rId20"/>
    <p:sldId id="279" r:id="rId21"/>
    <p:sldId id="275" r:id="rId22"/>
    <p:sldId id="267" r:id="rId23"/>
  </p:sldIdLst>
  <p:sldSz cx="18288000" cy="10287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JetBrains Mono ExtraBold" panose="02000009000000000000" pitchFamily="49" charset="0"/>
      <p:bold r:id="rId29"/>
      <p:boldItalic r:id="rId30"/>
    </p:embeddedFont>
    <p:embeddedFont>
      <p:font typeface="JetBrains Mono Medium" panose="02000009000000000000" pitchFamily="49" charset="0"/>
      <p:regular r:id="rId31"/>
      <p:italic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  <p:embeddedFont>
      <p:font typeface="Montserrat Bold" panose="00000800000000000000" charset="0"/>
      <p:regular r:id="rId37"/>
    </p:embeddedFont>
    <p:embeddedFont>
      <p:font typeface="Montserrat Ultra-Bold" panose="020B0604020202020204" charset="0"/>
      <p:regular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1E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94622" autoAdjust="0"/>
  </p:normalViewPr>
  <p:slideViewPr>
    <p:cSldViewPr>
      <p:cViewPr varScale="1">
        <p:scale>
          <a:sx n="69" d="100"/>
          <a:sy n="69" d="100"/>
        </p:scale>
        <p:origin x="78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2B8401-FE0C-44F1-8751-563C2C91D0BD}" type="datetimeFigureOut">
              <a:rPr lang="en-US" smtClean="0"/>
              <a:t>6/14/2025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008D5-10AD-4A5C-A242-76690B759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09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sv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microsoft.com/office/2007/relationships/hdphoto" Target="../media/hdphoto4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2480329" y="2027646"/>
            <a:ext cx="8491511" cy="5325654"/>
            <a:chOff x="0" y="0"/>
            <a:chExt cx="933724" cy="40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33724" cy="406400"/>
            </a:xfrm>
            <a:custGeom>
              <a:avLst/>
              <a:gdLst/>
              <a:ahLst/>
              <a:cxnLst/>
              <a:rect l="l" t="t" r="r" b="b"/>
              <a:pathLst>
                <a:path w="933724" h="406400">
                  <a:moveTo>
                    <a:pt x="730524" y="0"/>
                  </a:moveTo>
                  <a:cubicBezTo>
                    <a:pt x="842748" y="0"/>
                    <a:pt x="933724" y="90976"/>
                    <a:pt x="933724" y="203200"/>
                  </a:cubicBezTo>
                  <a:cubicBezTo>
                    <a:pt x="933724" y="315424"/>
                    <a:pt x="842748" y="406400"/>
                    <a:pt x="730524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gradFill>
                <a:gsLst>
                  <a:gs pos="0">
                    <a:srgbClr val="73ECF4">
                      <a:alpha val="100000"/>
                    </a:srgbClr>
                  </a:gs>
                  <a:gs pos="50000">
                    <a:srgbClr val="61E2EA">
                      <a:alpha val="100000"/>
                    </a:srgbClr>
                  </a:gs>
                  <a:gs pos="100000">
                    <a:srgbClr val="3EB5BD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933724" cy="434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2705100"/>
            <a:ext cx="11451629" cy="48631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ct val="150000"/>
              </a:lnSpc>
              <a:spcBef>
                <a:spcPct val="0"/>
              </a:spcBef>
            </a:pPr>
            <a:r>
              <a:rPr lang="en-US" sz="5400" b="1" spc="-300">
                <a:solidFill>
                  <a:srgbClr val="FFFFFF"/>
                </a:solidFill>
                <a:latin typeface="JetBrains Mono ExtraBold" panose="02000009000000000000" pitchFamily="49" charset="0"/>
                <a:ea typeface="JetBrains Mono ExtraBold" panose="02000009000000000000" pitchFamily="49" charset="0"/>
                <a:cs typeface="JetBrains Mono ExtraBold" panose="02000009000000000000" pitchFamily="49" charset="0"/>
                <a:sym typeface="Montserrat Bold"/>
              </a:rPr>
              <a:t>XÂY DỰNG NÂNG CẤP WEBSITE CHẤM BÀI LẬP TRÌNH THUẬT TOÁN TỰ ĐỘNG </a:t>
            </a:r>
            <a:r>
              <a:rPr lang="en-US" sz="5400" b="1" spc="-300">
                <a:solidFill>
                  <a:srgbClr val="71EBF3"/>
                </a:solidFill>
                <a:latin typeface="JetBrains Mono ExtraBold" panose="02000009000000000000" pitchFamily="49" charset="0"/>
                <a:ea typeface="JetBrains Mono ExtraBold" panose="02000009000000000000" pitchFamily="49" charset="0"/>
                <a:cs typeface="JetBrains Mono ExtraBold" panose="02000009000000000000" pitchFamily="49" charset="0"/>
                <a:sym typeface="Montserrat Bold"/>
              </a:rPr>
              <a:t>NTUCODER</a:t>
            </a:r>
            <a:r>
              <a:rPr lang="en-US" sz="5400" b="1" spc="-300">
                <a:solidFill>
                  <a:srgbClr val="FFFFFF"/>
                </a:solidFill>
                <a:latin typeface="JetBrains Mono ExtraBold" panose="02000009000000000000" pitchFamily="49" charset="0"/>
                <a:ea typeface="JetBrains Mono ExtraBold" panose="02000009000000000000" pitchFamily="49" charset="0"/>
                <a:cs typeface="JetBrains Mono ExtraBold" panose="02000009000000000000" pitchFamily="49" charset="0"/>
                <a:sym typeface="Montserrat Bold"/>
              </a:rPr>
              <a:t> (</a:t>
            </a:r>
            <a:r>
              <a:rPr lang="en-US" sz="5400" b="1" spc="-300">
                <a:solidFill>
                  <a:srgbClr val="FFFFFF"/>
                </a:solidFill>
                <a:latin typeface="JetBrains Mono ExtraBold" panose="02000009000000000000" pitchFamily="49" charset="0"/>
                <a:ea typeface="JetBrains Mono ExtraBold" panose="02000009000000000000" pitchFamily="49" charset="0"/>
                <a:cs typeface="JetBrains Mono ExtraBold" panose="02000009000000000000" pitchFamily="49" charset="0"/>
              </a:rPr>
              <a:t>WEBSITE </a:t>
            </a:r>
            <a:r>
              <a:rPr lang="en-US" sz="5400" b="1" spc="-300">
                <a:solidFill>
                  <a:srgbClr val="71EBF3"/>
                </a:solidFill>
                <a:latin typeface="JetBrains Mono ExtraBold" panose="02000009000000000000" pitchFamily="49" charset="0"/>
                <a:ea typeface="JetBrains Mono ExtraBold" panose="02000009000000000000" pitchFamily="49" charset="0"/>
                <a:cs typeface="JetBrains Mono ExtraBold" panose="02000009000000000000" pitchFamily="49" charset="0"/>
              </a:rPr>
              <a:t>LMS</a:t>
            </a:r>
            <a:r>
              <a:rPr lang="en-US" sz="5400" b="1" spc="-300">
                <a:solidFill>
                  <a:srgbClr val="FFFFFF"/>
                </a:solidFill>
                <a:latin typeface="JetBrains Mono ExtraBold" panose="02000009000000000000" pitchFamily="49" charset="0"/>
                <a:ea typeface="JetBrains Mono ExtraBold" panose="02000009000000000000" pitchFamily="49" charset="0"/>
                <a:cs typeface="JetBrains Mono ExtraBold" panose="02000009000000000000" pitchFamily="49" charset="0"/>
              </a:rPr>
              <a:t> HỌC LẬP TRÌNH</a:t>
            </a:r>
            <a:r>
              <a:rPr lang="en-US" sz="5400" b="1" spc="-300">
                <a:solidFill>
                  <a:srgbClr val="FFFFFF"/>
                </a:solidFill>
                <a:latin typeface="JetBrains Mono ExtraBold" panose="02000009000000000000" pitchFamily="49" charset="0"/>
                <a:ea typeface="JetBrains Mono ExtraBold" panose="02000009000000000000" pitchFamily="49" charset="0"/>
                <a:cs typeface="JetBrains Mono ExtraBold" panose="02000009000000000000" pitchFamily="49" charset="0"/>
                <a:sym typeface="Montserrat Bold"/>
              </a:rPr>
              <a:t>)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2677094" y="2271276"/>
            <a:ext cx="9361177" cy="4929624"/>
            <a:chOff x="0" y="0"/>
            <a:chExt cx="1185669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85669" cy="406400"/>
            </a:xfrm>
            <a:custGeom>
              <a:avLst/>
              <a:gdLst/>
              <a:ahLst/>
              <a:cxnLst/>
              <a:rect l="l" t="t" r="r" b="b"/>
              <a:pathLst>
                <a:path w="1185669" h="406400">
                  <a:moveTo>
                    <a:pt x="982469" y="0"/>
                  </a:moveTo>
                  <a:cubicBezTo>
                    <a:pt x="1094699" y="0"/>
                    <a:pt x="1185669" y="90970"/>
                    <a:pt x="1185669" y="203200"/>
                  </a:cubicBezTo>
                  <a:cubicBezTo>
                    <a:pt x="1185669" y="315430"/>
                    <a:pt x="1094699" y="406400"/>
                    <a:pt x="982469" y="406400"/>
                  </a:cubicBezTo>
                  <a:lnTo>
                    <a:pt x="203200" y="406400"/>
                  </a:lnTo>
                  <a:cubicBezTo>
                    <a:pt x="90970" y="406400"/>
                    <a:pt x="0" y="315430"/>
                    <a:pt x="0" y="203200"/>
                  </a:cubicBezTo>
                  <a:cubicBezTo>
                    <a:pt x="0" y="90970"/>
                    <a:pt x="90970" y="0"/>
                    <a:pt x="203200" y="0"/>
                  </a:cubicBezTo>
                  <a:lnTo>
                    <a:pt x="982469" y="0"/>
                  </a:lnTo>
                </a:path>
              </a:pathLst>
            </a:custGeom>
            <a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1" name="AutoShape 11"/>
          <p:cNvSpPr/>
          <p:nvPr/>
        </p:nvSpPr>
        <p:spPr>
          <a:xfrm>
            <a:off x="8522776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12" name="Group 12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471729" y="2447735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2" name="TextBox 18">
            <a:extLst>
              <a:ext uri="{FF2B5EF4-FFF2-40B4-BE49-F238E27FC236}">
                <a16:creationId xmlns:a16="http://schemas.microsoft.com/office/drawing/2014/main" id="{287E6F4B-6946-6821-3D9D-224B3E70EAE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45873B-B304-1C59-885F-6CF06F26E00F}"/>
              </a:ext>
            </a:extLst>
          </p:cNvPr>
          <p:cNvSpPr txBox="1"/>
          <p:nvPr/>
        </p:nvSpPr>
        <p:spPr>
          <a:xfrm>
            <a:off x="1028700" y="7962900"/>
            <a:ext cx="13144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Giáo viên hướng dẫn: Ths. Trần Minh Văn</a:t>
            </a:r>
          </a:p>
          <a:p>
            <a:r>
              <a:rPr lang="en-US" sz="3600">
                <a:solidFill>
                  <a:schemeClr val="bg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Họ tên sinh viên: Nguyễn Thiết Duy Đan</a:t>
            </a:r>
          </a:p>
          <a:p>
            <a:r>
              <a:rPr lang="en-US" sz="3600">
                <a:solidFill>
                  <a:schemeClr val="bg1"/>
                </a:solidFill>
                <a:latin typeface="JetBrains Mono Medium" panose="02000009000000000000" pitchFamily="49" charset="0"/>
                <a:ea typeface="JetBrains Mono Medium" panose="02000009000000000000" pitchFamily="49" charset="0"/>
                <a:cs typeface="JetBrains Mono Medium" panose="02000009000000000000" pitchFamily="49" charset="0"/>
              </a:rPr>
              <a:t>Lớp: 63.CNTT-2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EC4C9E5-4772-917D-CBC8-30637873312B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19" name="TextBox 19"/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078E8385-3129-5FDC-ADC7-48A053F0B8C0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Half Frame 26">
              <a:extLst>
                <a:ext uri="{FF2B5EF4-FFF2-40B4-BE49-F238E27FC236}">
                  <a16:creationId xmlns:a16="http://schemas.microsoft.com/office/drawing/2014/main" id="{12675E49-90C0-EF98-F8EC-9C7CEA2AC1FB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TextBox 16">
            <a:extLst>
              <a:ext uri="{FF2B5EF4-FFF2-40B4-BE49-F238E27FC236}">
                <a16:creationId xmlns:a16="http://schemas.microsoft.com/office/drawing/2014/main" id="{BDFB0F78-B0CE-1B3B-3725-31CC9B3D6DE3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32" name="noi dung trinh bay">
            <a:extLst>
              <a:ext uri="{FF2B5EF4-FFF2-40B4-BE49-F238E27FC236}">
                <a16:creationId xmlns:a16="http://schemas.microsoft.com/office/drawing/2014/main" id="{1824A4FB-F3C6-D58D-85E3-C3EA035A74F7}"/>
              </a:ext>
            </a:extLst>
          </p:cNvPr>
          <p:cNvSpPr txBox="1"/>
          <p:nvPr/>
        </p:nvSpPr>
        <p:spPr>
          <a:xfrm>
            <a:off x="6895547" y="2623221"/>
            <a:ext cx="3657600" cy="6667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869"/>
              </a:lnSpc>
              <a:spcBef>
                <a:spcPct val="0"/>
              </a:spcBef>
            </a:pPr>
            <a:r>
              <a:rPr lang="en-US" sz="100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Nội dung trình bày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BB75112-23A6-F15E-97D0-2B59E7230510}"/>
              </a:ext>
            </a:extLst>
          </p:cNvPr>
          <p:cNvSpPr txBox="1"/>
          <p:nvPr/>
        </p:nvSpPr>
        <p:spPr>
          <a:xfrm>
            <a:off x="4803253" y="10604369"/>
            <a:ext cx="8041185" cy="4409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>
                <a:solidFill>
                  <a:schemeClr val="bg1"/>
                </a:solidFill>
              </a:rPr>
              <a:t>Lý do chọn đề tài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>
                <a:solidFill>
                  <a:schemeClr val="bg1"/>
                </a:solidFill>
              </a:rPr>
              <a:t>Công nghệ sử dụng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>
                <a:solidFill>
                  <a:schemeClr val="bg1"/>
                </a:solidFill>
              </a:rPr>
              <a:t>Giải pháp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>
                <a:solidFill>
                  <a:schemeClr val="bg1"/>
                </a:solidFill>
              </a:rPr>
              <a:t>Kết luận và hướng phát triển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/>
      <p:bldP spid="17" grpId="0"/>
      <p:bldP spid="18" grpId="0"/>
      <p:bldP spid="22" grpId="0"/>
      <p:bldP spid="24" grpId="0"/>
      <p:bldP spid="2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5799944" y="2114444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388907" y="2114444"/>
            <a:ext cx="16230600" cy="777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869"/>
              </a:lnSpc>
              <a:spcBef>
                <a:spcPct val="0"/>
              </a:spcBef>
            </a:pPr>
            <a:r>
              <a:rPr lang="en-US" sz="3600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Phân tích và thiết kế chi tiết một chức năng: đăng ký khóa học và lập trình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14342F7-087D-A044-8C03-059C33387DAA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B35AFC1-2F90-6C88-297F-08F5A40326E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1" name="Half Frame 20">
              <a:extLst>
                <a:ext uri="{FF2B5EF4-FFF2-40B4-BE49-F238E27FC236}">
                  <a16:creationId xmlns:a16="http://schemas.microsoft.com/office/drawing/2014/main" id="{536CEBC1-8FA9-425F-6CB0-6E1F4868CF40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Half Frame 21">
              <a:extLst>
                <a:ext uri="{FF2B5EF4-FFF2-40B4-BE49-F238E27FC236}">
                  <a16:creationId xmlns:a16="http://schemas.microsoft.com/office/drawing/2014/main" id="{0EBC9A5F-BFD9-06CC-7368-E2B98820246F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3" name="AutoShape 11">
            <a:extLst>
              <a:ext uri="{FF2B5EF4-FFF2-40B4-BE49-F238E27FC236}">
                <a16:creationId xmlns:a16="http://schemas.microsoft.com/office/drawing/2014/main" id="{817E2CDB-133C-D6AF-2FDA-F83AFE6A0630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4" name="TextBox 16">
            <a:extLst>
              <a:ext uri="{FF2B5EF4-FFF2-40B4-BE49-F238E27FC236}">
                <a16:creationId xmlns:a16="http://schemas.microsoft.com/office/drawing/2014/main" id="{A9075A98-3335-DBDD-8066-8D4873C33F9A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F72639A6-6B39-C17A-A59D-76001CC931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6" name="TextBox 18">
            <a:extLst>
              <a:ext uri="{FF2B5EF4-FFF2-40B4-BE49-F238E27FC236}">
                <a16:creationId xmlns:a16="http://schemas.microsoft.com/office/drawing/2014/main" id="{82865CB2-FDE9-3584-C6AD-E08473A893D9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CE9C818D-D427-9584-CE5B-9B1139F1054B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8" name="TextBox 16">
            <a:extLst>
              <a:ext uri="{FF2B5EF4-FFF2-40B4-BE49-F238E27FC236}">
                <a16:creationId xmlns:a16="http://schemas.microsoft.com/office/drawing/2014/main" id="{38747297-6B10-2ED5-9E26-D16B73890898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F5C4F7-1055-6BCC-EDFD-50B67351ADCA}"/>
              </a:ext>
            </a:extLst>
          </p:cNvPr>
          <p:cNvSpPr txBox="1"/>
          <p:nvPr/>
        </p:nvSpPr>
        <p:spPr>
          <a:xfrm>
            <a:off x="5210425" y="9304426"/>
            <a:ext cx="8048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bg1"/>
                </a:solidFill>
              </a:rPr>
              <a:t>Sơ đồ trình tự đăng ký khóa học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5510F8-CEC1-7B5F-214C-5A12451479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6" t="42959" r="532" b="9080"/>
          <a:stretch/>
        </p:blipFill>
        <p:spPr>
          <a:xfrm>
            <a:off x="1828800" y="3044949"/>
            <a:ext cx="14173200" cy="625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235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6117094" y="1640601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388907" y="1578365"/>
            <a:ext cx="16230600" cy="777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869"/>
              </a:lnSpc>
              <a:spcBef>
                <a:spcPct val="0"/>
              </a:spcBef>
            </a:pPr>
            <a:r>
              <a:rPr lang="en-US" sz="3600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Phân tích và thiết kế chi tiết một chức năng: đăng ký khóa học và lập trình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14342F7-087D-A044-8C03-059C33387DAA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B35AFC1-2F90-6C88-297F-08F5A40326E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1" name="Half Frame 20">
              <a:extLst>
                <a:ext uri="{FF2B5EF4-FFF2-40B4-BE49-F238E27FC236}">
                  <a16:creationId xmlns:a16="http://schemas.microsoft.com/office/drawing/2014/main" id="{536CEBC1-8FA9-425F-6CB0-6E1F4868CF40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Half Frame 21">
              <a:extLst>
                <a:ext uri="{FF2B5EF4-FFF2-40B4-BE49-F238E27FC236}">
                  <a16:creationId xmlns:a16="http://schemas.microsoft.com/office/drawing/2014/main" id="{0EBC9A5F-BFD9-06CC-7368-E2B98820246F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3" name="AutoShape 11">
            <a:extLst>
              <a:ext uri="{FF2B5EF4-FFF2-40B4-BE49-F238E27FC236}">
                <a16:creationId xmlns:a16="http://schemas.microsoft.com/office/drawing/2014/main" id="{817E2CDB-133C-D6AF-2FDA-F83AFE6A0630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4" name="TextBox 16">
            <a:extLst>
              <a:ext uri="{FF2B5EF4-FFF2-40B4-BE49-F238E27FC236}">
                <a16:creationId xmlns:a16="http://schemas.microsoft.com/office/drawing/2014/main" id="{A9075A98-3335-DBDD-8066-8D4873C33F9A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F72639A6-6B39-C17A-A59D-76001CC931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6" name="TextBox 18">
            <a:extLst>
              <a:ext uri="{FF2B5EF4-FFF2-40B4-BE49-F238E27FC236}">
                <a16:creationId xmlns:a16="http://schemas.microsoft.com/office/drawing/2014/main" id="{82865CB2-FDE9-3584-C6AD-E08473A893D9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CE9C818D-D427-9584-CE5B-9B1139F1054B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8" name="TextBox 16">
            <a:extLst>
              <a:ext uri="{FF2B5EF4-FFF2-40B4-BE49-F238E27FC236}">
                <a16:creationId xmlns:a16="http://schemas.microsoft.com/office/drawing/2014/main" id="{38747297-6B10-2ED5-9E26-D16B73890898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F5C4F7-1055-6BCC-EDFD-50B67351ADCA}"/>
              </a:ext>
            </a:extLst>
          </p:cNvPr>
          <p:cNvSpPr txBox="1"/>
          <p:nvPr/>
        </p:nvSpPr>
        <p:spPr>
          <a:xfrm>
            <a:off x="4932207" y="9261195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bg1"/>
                </a:solidFill>
              </a:rPr>
              <a:t>Sơ đồ trình tự nộp bài lập trình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4C8A13-1E32-3937-293D-13B94F28041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2426" y="2776349"/>
            <a:ext cx="15623562" cy="617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468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819E8D-481B-F6CC-479D-1880D0B1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47" y="1994217"/>
            <a:ext cx="16379843" cy="76450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819E8D-481B-F6CC-479D-1880D0B1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647" y="3101278"/>
            <a:ext cx="16379843" cy="543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412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819E8D-481B-F6CC-479D-1880D0B1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78620" y="2260696"/>
            <a:ext cx="14985987" cy="760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3851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819E8D-481B-F6CC-479D-1880D0B1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56736" y="2260696"/>
            <a:ext cx="14029754" cy="760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8336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819E8D-481B-F6CC-479D-1880D0B1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82382" y="2260696"/>
            <a:ext cx="10178461" cy="760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5247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819E8D-481B-F6CC-479D-1880D0B1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535" y="2056035"/>
            <a:ext cx="17164929" cy="723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891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819E8D-481B-F6CC-479D-1880D0B1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91792" y="2260696"/>
            <a:ext cx="13359643" cy="760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386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819E8D-481B-F6CC-479D-1880D0B1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647" y="2029187"/>
            <a:ext cx="16379843" cy="757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3583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4"/>
          <p:cNvSpPr/>
          <p:nvPr/>
        </p:nvSpPr>
        <p:spPr>
          <a:xfrm>
            <a:off x="4481281" y="2495023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9" y="0"/>
                </a:lnTo>
                <a:lnTo>
                  <a:pt x="917179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4912815" y="2868928"/>
            <a:ext cx="8462371" cy="8903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869"/>
              </a:lnSpc>
              <a:spcBef>
                <a:spcPct val="0"/>
              </a:spcBef>
            </a:pPr>
            <a:r>
              <a:rPr lang="en-US" sz="7155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Nội dung trình bày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124CE8A-5FCB-B664-2749-52D9347BA7A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39" name="TextBox 19">
              <a:extLst>
                <a:ext uri="{FF2B5EF4-FFF2-40B4-BE49-F238E27FC236}">
                  <a16:creationId xmlns:a16="http://schemas.microsoft.com/office/drawing/2014/main" id="{71EC5C9D-760E-2961-8712-0B791BBB4844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40" name="Half Frame 39">
              <a:extLst>
                <a:ext uri="{FF2B5EF4-FFF2-40B4-BE49-F238E27FC236}">
                  <a16:creationId xmlns:a16="http://schemas.microsoft.com/office/drawing/2014/main" id="{813367B1-7C8D-F79F-5FB3-7C5716B07DCB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Half Frame 40">
              <a:extLst>
                <a:ext uri="{FF2B5EF4-FFF2-40B4-BE49-F238E27FC236}">
                  <a16:creationId xmlns:a16="http://schemas.microsoft.com/office/drawing/2014/main" id="{7324E2D2-2681-CFAD-7A0E-80C896B7FE9E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2" name="AutoShape 11">
            <a:extLst>
              <a:ext uri="{FF2B5EF4-FFF2-40B4-BE49-F238E27FC236}">
                <a16:creationId xmlns:a16="http://schemas.microsoft.com/office/drawing/2014/main" id="{CD751547-EFF2-4402-C392-803D1204735A}"/>
              </a:ext>
            </a:extLst>
          </p:cNvPr>
          <p:cNvSpPr/>
          <p:nvPr/>
        </p:nvSpPr>
        <p:spPr>
          <a:xfrm>
            <a:off x="8522776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43" name="TextBox 16">
            <a:extLst>
              <a:ext uri="{FF2B5EF4-FFF2-40B4-BE49-F238E27FC236}">
                <a16:creationId xmlns:a16="http://schemas.microsoft.com/office/drawing/2014/main" id="{B8CEFF99-FDD5-0E01-A3D5-66797CA13A15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44" name="TextBox 17">
            <a:extLst>
              <a:ext uri="{FF2B5EF4-FFF2-40B4-BE49-F238E27FC236}">
                <a16:creationId xmlns:a16="http://schemas.microsoft.com/office/drawing/2014/main" id="{CF89B80D-AF2B-4E88-AC81-DE3CAA0EA15B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45" name="TextBox 18">
            <a:extLst>
              <a:ext uri="{FF2B5EF4-FFF2-40B4-BE49-F238E27FC236}">
                <a16:creationId xmlns:a16="http://schemas.microsoft.com/office/drawing/2014/main" id="{E09E2A51-890E-3BDA-9294-ACBB9CF821D4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6" name="TextBox 18">
            <a:extLst>
              <a:ext uri="{FF2B5EF4-FFF2-40B4-BE49-F238E27FC236}">
                <a16:creationId xmlns:a16="http://schemas.microsoft.com/office/drawing/2014/main" id="{00CED52D-E9C1-1505-1A0B-FF045CC4FCC3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47" name="TextBox 16">
            <a:extLst>
              <a:ext uri="{FF2B5EF4-FFF2-40B4-BE49-F238E27FC236}">
                <a16:creationId xmlns:a16="http://schemas.microsoft.com/office/drawing/2014/main" id="{EA1503FB-44A9-24C0-497D-C750FD412219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9F47274-4CF1-6C00-06E4-0A096C10B6C8}"/>
              </a:ext>
            </a:extLst>
          </p:cNvPr>
          <p:cNvSpPr txBox="1"/>
          <p:nvPr/>
        </p:nvSpPr>
        <p:spPr>
          <a:xfrm>
            <a:off x="4912815" y="4305300"/>
            <a:ext cx="8041185" cy="4409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>
                <a:solidFill>
                  <a:schemeClr val="bg1"/>
                </a:solidFill>
              </a:rPr>
              <a:t>Lý do chọn đề tài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>
                <a:solidFill>
                  <a:schemeClr val="bg1"/>
                </a:solidFill>
              </a:rPr>
              <a:t>Công nghệ sử dụng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>
                <a:solidFill>
                  <a:schemeClr val="bg1"/>
                </a:solidFill>
              </a:rPr>
              <a:t>Giải pháp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sz="4800">
                <a:solidFill>
                  <a:schemeClr val="bg1"/>
                </a:solidFill>
              </a:rPr>
              <a:t>Kết luận và hướng phát triển</a:t>
            </a:r>
          </a:p>
        </p:txBody>
      </p:sp>
      <p:sp>
        <p:nvSpPr>
          <p:cNvPr id="49" name="TextBox 18">
            <a:extLst>
              <a:ext uri="{FF2B5EF4-FFF2-40B4-BE49-F238E27FC236}">
                <a16:creationId xmlns:a16="http://schemas.microsoft.com/office/drawing/2014/main" id="{2F9A5DB2-82A0-BA6E-E06F-66DA069256FE}"/>
              </a:ext>
            </a:extLst>
          </p:cNvPr>
          <p:cNvSpPr txBox="1"/>
          <p:nvPr/>
        </p:nvSpPr>
        <p:spPr>
          <a:xfrm>
            <a:off x="-8682762" y="3087578"/>
            <a:ext cx="7719726" cy="890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69"/>
              </a:lnSpc>
              <a:spcBef>
                <a:spcPct val="0"/>
              </a:spcBef>
            </a:pPr>
            <a:r>
              <a:rPr lang="en-US" sz="7155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Lý do chọn đề tài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94B49A90-B94D-9213-6269-DCF9666C7A54}"/>
              </a:ext>
            </a:extLst>
          </p:cNvPr>
          <p:cNvGrpSpPr/>
          <p:nvPr/>
        </p:nvGrpSpPr>
        <p:grpSpPr>
          <a:xfrm>
            <a:off x="-11737625" y="4581564"/>
            <a:ext cx="2593625" cy="523220"/>
            <a:chOff x="1709475" y="4686300"/>
            <a:chExt cx="2593625" cy="52322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A3F27D1B-D118-F8F6-3F7B-DC0FC4502284}"/>
                </a:ext>
              </a:extLst>
            </p:cNvPr>
            <p:cNvSpPr txBox="1"/>
            <p:nvPr/>
          </p:nvSpPr>
          <p:spPr>
            <a:xfrm>
              <a:off x="1709475" y="4686300"/>
              <a:ext cx="259362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solidFill>
                    <a:schemeClr val="bg1"/>
                  </a:solidFill>
                </a:rPr>
                <a:t>Nhu cầu thực tế</a:t>
              </a:r>
              <a:endParaRPr lang="en-US" b="1">
                <a:solidFill>
                  <a:schemeClr val="bg1"/>
                </a:solidFill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C38FB3C-B744-C656-1E54-C70F1257EB10}"/>
                </a:ext>
              </a:extLst>
            </p:cNvPr>
            <p:cNvCxnSpPr/>
            <p:nvPr/>
          </p:nvCxnSpPr>
          <p:spPr>
            <a:xfrm>
              <a:off x="1828800" y="5171420"/>
              <a:ext cx="1447800" cy="0"/>
            </a:xfrm>
            <a:prstGeom prst="line">
              <a:avLst/>
            </a:prstGeom>
            <a:ln w="38100">
              <a:solidFill>
                <a:srgbClr val="71EBF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E8BFBF0-5F40-BFAA-12FA-76DB0F04853F}"/>
              </a:ext>
            </a:extLst>
          </p:cNvPr>
          <p:cNvGrpSpPr/>
          <p:nvPr/>
        </p:nvGrpSpPr>
        <p:grpSpPr>
          <a:xfrm>
            <a:off x="23341672" y="4581564"/>
            <a:ext cx="3175928" cy="954107"/>
            <a:chOff x="1709475" y="4686300"/>
            <a:chExt cx="2593625" cy="954107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F2AF5BE7-64AF-58E2-4ED8-CB117EB97B02}"/>
                </a:ext>
              </a:extLst>
            </p:cNvPr>
            <p:cNvSpPr txBox="1"/>
            <p:nvPr/>
          </p:nvSpPr>
          <p:spPr>
            <a:xfrm>
              <a:off x="1709475" y="4686300"/>
              <a:ext cx="259362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>
                  <a:solidFill>
                    <a:schemeClr val="bg1"/>
                  </a:solidFill>
                </a:rPr>
                <a:t>Bối cảnh công nghệ</a:t>
              </a:r>
              <a:endParaRPr lang="en-US" b="1">
                <a:solidFill>
                  <a:schemeClr val="bg1"/>
                </a:solidFill>
              </a:endParaRPr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7BE69B7A-C41B-4BDD-A108-0526F7BAAEC7}"/>
                </a:ext>
              </a:extLst>
            </p:cNvPr>
            <p:cNvCxnSpPr/>
            <p:nvPr/>
          </p:nvCxnSpPr>
          <p:spPr>
            <a:xfrm>
              <a:off x="1828800" y="5171420"/>
              <a:ext cx="1447800" cy="0"/>
            </a:xfrm>
            <a:prstGeom prst="line">
              <a:avLst/>
            </a:prstGeom>
            <a:ln w="38100">
              <a:solidFill>
                <a:srgbClr val="71EBF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D819E8D-481B-F6CC-479D-1880D0B1D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8507" y="3101917"/>
            <a:ext cx="7450293" cy="33674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1E07506-4E33-7039-6FE9-73B605BD9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9787" y="3101917"/>
            <a:ext cx="7510872" cy="33674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00A92F-9135-7286-3A93-FBD0B38D4520}"/>
              </a:ext>
            </a:extLst>
          </p:cNvPr>
          <p:cNvSpPr txBox="1"/>
          <p:nvPr/>
        </p:nvSpPr>
        <p:spPr>
          <a:xfrm>
            <a:off x="1930400" y="6744530"/>
            <a:ext cx="495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Khi chạy thử thành công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D91F88-8972-0B0A-3AF2-F860C76DED37}"/>
              </a:ext>
            </a:extLst>
          </p:cNvPr>
          <p:cNvSpPr txBox="1"/>
          <p:nvPr/>
        </p:nvSpPr>
        <p:spPr>
          <a:xfrm>
            <a:off x="10769600" y="6610194"/>
            <a:ext cx="495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solidFill>
                  <a:schemeClr val="bg1"/>
                </a:solidFill>
              </a:rPr>
              <a:t>Khi có lỗi</a:t>
            </a:r>
          </a:p>
        </p:txBody>
      </p:sp>
    </p:spTree>
    <p:extLst>
      <p:ext uri="{BB962C8B-B14F-4D97-AF65-F5344CB8AC3E}">
        <p14:creationId xmlns:p14="http://schemas.microsoft.com/office/powerpoint/2010/main" val="479871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005E55-D7AE-BB96-C711-16EBC4302447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379E977-39B4-803A-5F94-6F2E79D251F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BF7A4E44-9F00-A69C-3604-19DE1BC1C4E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Half Frame 24">
              <a:extLst>
                <a:ext uri="{FF2B5EF4-FFF2-40B4-BE49-F238E27FC236}">
                  <a16:creationId xmlns:a16="http://schemas.microsoft.com/office/drawing/2014/main" id="{AB68957F-E8BE-1D20-E3DB-A5ACDC5AB371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6" name="AutoShape 11">
            <a:extLst>
              <a:ext uri="{FF2B5EF4-FFF2-40B4-BE49-F238E27FC236}">
                <a16:creationId xmlns:a16="http://schemas.microsoft.com/office/drawing/2014/main" id="{E676B68C-B2BB-F975-C07E-1B54CEA2E3A1}"/>
              </a:ext>
            </a:extLst>
          </p:cNvPr>
          <p:cNvSpPr/>
          <p:nvPr/>
        </p:nvSpPr>
        <p:spPr>
          <a:xfrm>
            <a:off x="16309034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1D5DD5D2-AE34-88EC-DD6C-D11455753477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8" name="TextBox 17">
            <a:extLst>
              <a:ext uri="{FF2B5EF4-FFF2-40B4-BE49-F238E27FC236}">
                <a16:creationId xmlns:a16="http://schemas.microsoft.com/office/drawing/2014/main" id="{675E9064-08AA-9FB6-F9A2-2E93619027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09AC118B-16C7-8B21-A75B-7D8ED35A9031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FACD7A23-4AC1-FDE6-B03E-24A58C0E59D6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E8AAAAF6-082E-0E0E-1690-F3B17994A3A1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A96059-811A-EA6E-C99C-BA0E94130C60}"/>
              </a:ext>
            </a:extLst>
          </p:cNvPr>
          <p:cNvSpPr txBox="1"/>
          <p:nvPr/>
        </p:nvSpPr>
        <p:spPr>
          <a:xfrm>
            <a:off x="1676400" y="2117683"/>
            <a:ext cx="220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71EBF3"/>
                </a:solidFill>
              </a:rPr>
              <a:t>KẾT LUẬN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94A74F-5FCD-2600-31A2-A412F1CC5697}"/>
              </a:ext>
            </a:extLst>
          </p:cNvPr>
          <p:cNvSpPr txBox="1"/>
          <p:nvPr/>
        </p:nvSpPr>
        <p:spPr>
          <a:xfrm>
            <a:off x="1619819" y="2764014"/>
            <a:ext cx="13030200" cy="2608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800">
                <a:solidFill>
                  <a:schemeClr val="bg1"/>
                </a:solidFill>
              </a:rPr>
              <a:t>Giao diện hiện đại, trực quan và dễ sử dụng hơn so với hệ thống cũ.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800">
                <a:solidFill>
                  <a:schemeClr val="bg1"/>
                </a:solidFill>
              </a:rPr>
              <a:t>Mở rộng chức năng, tiêu biểu là tính năng xếp hạng người dùng dựa theo điểm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800">
                <a:solidFill>
                  <a:schemeClr val="bg1"/>
                </a:solidFill>
              </a:rPr>
              <a:t>Tối ưu luồng xử lý và cải thiện hiệu năng hệ thống.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vi-VN" sz="2800">
                <a:solidFill>
                  <a:schemeClr val="bg1"/>
                </a:solidFill>
              </a:rPr>
              <a:t>Nâng cao trải nghiệm người dùng và hiệu quả học tập.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8AD3FB-0A5A-973E-7D93-7D94C3A1839B}"/>
              </a:ext>
            </a:extLst>
          </p:cNvPr>
          <p:cNvSpPr txBox="1"/>
          <p:nvPr/>
        </p:nvSpPr>
        <p:spPr>
          <a:xfrm>
            <a:off x="1619818" y="5829300"/>
            <a:ext cx="6304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71EBF3"/>
                </a:solidFill>
              </a:rPr>
              <a:t>HƯỚNG PHÁT TRIỂN</a:t>
            </a: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535F403D-B2AF-E55F-598B-639C14523D5B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619818" y="6362700"/>
            <a:ext cx="15392400" cy="3244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vi-VN" altLang="vi-VN" sz="2800" b="1">
                <a:solidFill>
                  <a:schemeClr val="bg1"/>
                </a:solidFill>
              </a:rPr>
              <a:t>Tối ưu hiệu năng</a:t>
            </a:r>
            <a:r>
              <a:rPr lang="vi-VN" altLang="vi-VN" sz="2800">
                <a:solidFill>
                  <a:schemeClr val="bg1"/>
                </a:solidFill>
              </a:rPr>
              <a:t>: Giảm độ trễ khi tải trang, tối ưu React state.</a:t>
            </a:r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vi-VN" altLang="vi-VN" sz="2800" b="1">
                <a:solidFill>
                  <a:schemeClr val="bg1"/>
                </a:solidFill>
              </a:rPr>
              <a:t>Cải thiện responsive</a:t>
            </a:r>
            <a:r>
              <a:rPr lang="vi-VN" altLang="vi-VN" sz="2800">
                <a:solidFill>
                  <a:schemeClr val="bg1"/>
                </a:solidFill>
              </a:rPr>
              <a:t>: Hiển thị tốt trên mọi thiết bị.</a:t>
            </a:r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vi-VN" altLang="vi-VN" sz="2800" b="1">
                <a:solidFill>
                  <a:schemeClr val="bg1"/>
                </a:solidFill>
              </a:rPr>
              <a:t>Import/Export dữ liệu</a:t>
            </a:r>
            <a:r>
              <a:rPr lang="vi-VN" altLang="vi-VN" sz="2800">
                <a:solidFill>
                  <a:schemeClr val="bg1"/>
                </a:solidFill>
              </a:rPr>
              <a:t>: Hỗ trợ file CSV/Excel cho quản lý.</a:t>
            </a:r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vi-VN" altLang="vi-VN" sz="2800" b="1">
                <a:solidFill>
                  <a:schemeClr val="bg1"/>
                </a:solidFill>
              </a:rPr>
              <a:t>Phân tích hành vi học tập</a:t>
            </a:r>
            <a:r>
              <a:rPr lang="vi-VN" altLang="vi-VN" sz="2800">
                <a:solidFill>
                  <a:schemeClr val="bg1"/>
                </a:solidFill>
              </a:rPr>
              <a:t>: Cá nhân hóa nội dung, đề xuất khóa học.</a:t>
            </a:r>
          </a:p>
          <a:p>
            <a:pPr marL="285750" marR="0" lvl="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vi-VN" altLang="vi-VN" sz="2800" b="1">
                <a:solidFill>
                  <a:schemeClr val="bg1"/>
                </a:solidFill>
              </a:rPr>
              <a:t>Triển khai thực tế</a:t>
            </a:r>
            <a:r>
              <a:rPr lang="vi-VN" altLang="vi-VN" sz="2800">
                <a:solidFill>
                  <a:schemeClr val="bg1"/>
                </a:solidFill>
              </a:rPr>
              <a:t>: Đưa hệ thống lên cloud để thử nghiệm với người dùng thật</a:t>
            </a:r>
            <a:r>
              <a:rPr kumimoji="0" lang="vi-VN" altLang="vi-V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555639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685411" y="2853453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510429"/>
            <a:ext cx="16230600" cy="3708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442"/>
              </a:lnSpc>
              <a:spcBef>
                <a:spcPct val="0"/>
              </a:spcBef>
            </a:pPr>
            <a:r>
              <a:rPr lang="en-US" sz="15044" b="1" spc="-677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Thanks for watching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111451" y="7466058"/>
            <a:ext cx="8065099" cy="927405"/>
            <a:chOff x="0" y="0"/>
            <a:chExt cx="1553202" cy="178603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53202" cy="178603"/>
            </a:xfrm>
            <a:custGeom>
              <a:avLst/>
              <a:gdLst/>
              <a:ahLst/>
              <a:cxnLst/>
              <a:rect l="l" t="t" r="r" b="b"/>
              <a:pathLst>
                <a:path w="1553202" h="178603">
                  <a:moveTo>
                    <a:pt x="89301" y="0"/>
                  </a:moveTo>
                  <a:lnTo>
                    <a:pt x="1463900" y="0"/>
                  </a:lnTo>
                  <a:cubicBezTo>
                    <a:pt x="1513220" y="0"/>
                    <a:pt x="1553202" y="39982"/>
                    <a:pt x="1553202" y="89301"/>
                  </a:cubicBezTo>
                  <a:lnTo>
                    <a:pt x="1553202" y="89301"/>
                  </a:lnTo>
                  <a:cubicBezTo>
                    <a:pt x="1553202" y="112985"/>
                    <a:pt x="1543793" y="135700"/>
                    <a:pt x="1527046" y="152447"/>
                  </a:cubicBezTo>
                  <a:cubicBezTo>
                    <a:pt x="1510299" y="169194"/>
                    <a:pt x="1487585" y="178603"/>
                    <a:pt x="1463900" y="178603"/>
                  </a:cubicBezTo>
                  <a:lnTo>
                    <a:pt x="89301" y="178603"/>
                  </a:lnTo>
                  <a:cubicBezTo>
                    <a:pt x="65617" y="178603"/>
                    <a:pt x="42903" y="169194"/>
                    <a:pt x="26156" y="152447"/>
                  </a:cubicBezTo>
                  <a:cubicBezTo>
                    <a:pt x="9409" y="135700"/>
                    <a:pt x="0" y="112985"/>
                    <a:pt x="0" y="89301"/>
                  </a:cubicBezTo>
                  <a:lnTo>
                    <a:pt x="0" y="89301"/>
                  </a:lnTo>
                  <a:cubicBezTo>
                    <a:pt x="0" y="65617"/>
                    <a:pt x="9409" y="42903"/>
                    <a:pt x="26156" y="26156"/>
                  </a:cubicBezTo>
                  <a:cubicBezTo>
                    <a:pt x="42903" y="9409"/>
                    <a:pt x="65617" y="0"/>
                    <a:pt x="8930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14" name="TextBox 14"/>
            <p:cNvSpPr txBox="1"/>
            <p:nvPr/>
          </p:nvSpPr>
          <p:spPr>
            <a:xfrm>
              <a:off x="0" y="-114300"/>
              <a:ext cx="1553202" cy="2929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910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5116195" y="7597770"/>
            <a:ext cx="8055610" cy="597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7"/>
              </a:lnSpc>
            </a:pPr>
            <a:r>
              <a:rPr lang="en-US" sz="3484" b="1">
                <a:solidFill>
                  <a:srgbClr val="170544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Have a nice day everybody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74A059B-DEFC-80E9-B49F-B671B82D0BF8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B52516-EDD0-BF77-5304-64385872962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18" name="Half Frame 17">
              <a:extLst>
                <a:ext uri="{FF2B5EF4-FFF2-40B4-BE49-F238E27FC236}">
                  <a16:creationId xmlns:a16="http://schemas.microsoft.com/office/drawing/2014/main" id="{8C30012A-5293-D031-1553-D594AC3E5004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9" name="Half Frame 18">
              <a:extLst>
                <a:ext uri="{FF2B5EF4-FFF2-40B4-BE49-F238E27FC236}">
                  <a16:creationId xmlns:a16="http://schemas.microsoft.com/office/drawing/2014/main" id="{D4F65392-0800-71EB-76D0-0E0E6B2F63D6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AutoShape 11">
            <a:extLst>
              <a:ext uri="{FF2B5EF4-FFF2-40B4-BE49-F238E27FC236}">
                <a16:creationId xmlns:a16="http://schemas.microsoft.com/office/drawing/2014/main" id="{AF8932BC-DE17-F53B-0995-ACFC601A751D}"/>
              </a:ext>
            </a:extLst>
          </p:cNvPr>
          <p:cNvSpPr/>
          <p:nvPr/>
        </p:nvSpPr>
        <p:spPr>
          <a:xfrm>
            <a:off x="16336735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1" name="TextBox 16">
            <a:extLst>
              <a:ext uri="{FF2B5EF4-FFF2-40B4-BE49-F238E27FC236}">
                <a16:creationId xmlns:a16="http://schemas.microsoft.com/office/drawing/2014/main" id="{CF0E8108-B3A7-2635-216F-ACC5102CFBB6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577299E0-D03C-50F8-67B2-A328AEE5D136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3" name="TextBox 18">
            <a:extLst>
              <a:ext uri="{FF2B5EF4-FFF2-40B4-BE49-F238E27FC236}">
                <a16:creationId xmlns:a16="http://schemas.microsoft.com/office/drawing/2014/main" id="{3753DB73-65B3-AC6D-8C88-EB19CC39CF56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4" name="TextBox 18">
            <a:extLst>
              <a:ext uri="{FF2B5EF4-FFF2-40B4-BE49-F238E27FC236}">
                <a16:creationId xmlns:a16="http://schemas.microsoft.com/office/drawing/2014/main" id="{C2E05F6E-06C3-E775-E5E0-6460F3DA1714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5" name="TextBox 16">
            <a:extLst>
              <a:ext uri="{FF2B5EF4-FFF2-40B4-BE49-F238E27FC236}">
                <a16:creationId xmlns:a16="http://schemas.microsoft.com/office/drawing/2014/main" id="{8A05F873-68F4-9B75-4192-2E63D5D85873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7"/>
          <p:cNvSpPr/>
          <p:nvPr/>
        </p:nvSpPr>
        <p:spPr>
          <a:xfrm>
            <a:off x="5257800" y="3051701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9"/>
                </a:lnTo>
                <a:lnTo>
                  <a:pt x="0" y="917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709475" y="3087578"/>
            <a:ext cx="7719726" cy="890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869"/>
              </a:lnSpc>
              <a:spcBef>
                <a:spcPct val="0"/>
              </a:spcBef>
            </a:pPr>
            <a:r>
              <a:rPr lang="en-US" sz="7155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Lý do chọn đề tài</a:t>
            </a:r>
          </a:p>
        </p:txBody>
      </p:sp>
      <p:sp>
        <p:nvSpPr>
          <p:cNvPr id="20" name="AutoShape 20"/>
          <p:cNvSpPr/>
          <p:nvPr/>
        </p:nvSpPr>
        <p:spPr>
          <a:xfrm>
            <a:off x="1719525" y="8877300"/>
            <a:ext cx="3355414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arrow" w="med" len="sm"/>
          </a:ln>
        </p:spPr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AD4BE05-D39B-C385-962F-F67565A6E249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2" name="TextBox 19">
              <a:extLst>
                <a:ext uri="{FF2B5EF4-FFF2-40B4-BE49-F238E27FC236}">
                  <a16:creationId xmlns:a16="http://schemas.microsoft.com/office/drawing/2014/main" id="{128608DF-1F87-A63A-73A6-5F9462E7BF82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3" name="Half Frame 22">
              <a:extLst>
                <a:ext uri="{FF2B5EF4-FFF2-40B4-BE49-F238E27FC236}">
                  <a16:creationId xmlns:a16="http://schemas.microsoft.com/office/drawing/2014/main" id="{0BE51506-F6C6-A7E9-CF37-A1C1DA6C9748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Half Frame 23">
              <a:extLst>
                <a:ext uri="{FF2B5EF4-FFF2-40B4-BE49-F238E27FC236}">
                  <a16:creationId xmlns:a16="http://schemas.microsoft.com/office/drawing/2014/main" id="{C9C4BAB2-2D41-4DFA-DF8F-5E374BC9ADC8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5" name="AutoShape 11">
            <a:extLst>
              <a:ext uri="{FF2B5EF4-FFF2-40B4-BE49-F238E27FC236}">
                <a16:creationId xmlns:a16="http://schemas.microsoft.com/office/drawing/2014/main" id="{F50F6384-5333-14DE-2A1D-237ED811689D}"/>
              </a:ext>
            </a:extLst>
          </p:cNvPr>
          <p:cNvSpPr/>
          <p:nvPr/>
        </p:nvSpPr>
        <p:spPr>
          <a:xfrm>
            <a:off x="10337059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6" name="TextBox 16">
            <a:extLst>
              <a:ext uri="{FF2B5EF4-FFF2-40B4-BE49-F238E27FC236}">
                <a16:creationId xmlns:a16="http://schemas.microsoft.com/office/drawing/2014/main" id="{D7A0A6FA-9FD0-531E-49EB-F0E25E25410A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7" name="TextBox 17">
            <a:extLst>
              <a:ext uri="{FF2B5EF4-FFF2-40B4-BE49-F238E27FC236}">
                <a16:creationId xmlns:a16="http://schemas.microsoft.com/office/drawing/2014/main" id="{AEA9F36E-5B28-3399-2775-D27C2763E4B0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8" name="TextBox 18">
            <a:extLst>
              <a:ext uri="{FF2B5EF4-FFF2-40B4-BE49-F238E27FC236}">
                <a16:creationId xmlns:a16="http://schemas.microsoft.com/office/drawing/2014/main" id="{4AB73C8D-4416-FF1D-94DC-E6D450C1C77A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9" name="TextBox 18">
            <a:extLst>
              <a:ext uri="{FF2B5EF4-FFF2-40B4-BE49-F238E27FC236}">
                <a16:creationId xmlns:a16="http://schemas.microsoft.com/office/drawing/2014/main" id="{4D7ECA29-4E3A-E3C5-7021-840AD1CDE267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0" name="TextBox 16">
            <a:extLst>
              <a:ext uri="{FF2B5EF4-FFF2-40B4-BE49-F238E27FC236}">
                <a16:creationId xmlns:a16="http://schemas.microsoft.com/office/drawing/2014/main" id="{8A15C32D-4372-FD57-E827-0006881EEC2F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31" name="TextBox 19">
            <a:extLst>
              <a:ext uri="{FF2B5EF4-FFF2-40B4-BE49-F238E27FC236}">
                <a16:creationId xmlns:a16="http://schemas.microsoft.com/office/drawing/2014/main" id="{5ECEA678-3CBB-4E14-731F-08D417A4C969}"/>
              </a:ext>
            </a:extLst>
          </p:cNvPr>
          <p:cNvSpPr txBox="1"/>
          <p:nvPr/>
        </p:nvSpPr>
        <p:spPr>
          <a:xfrm>
            <a:off x="10560474" y="5199551"/>
            <a:ext cx="6889326" cy="34491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Giáo dục đang dần theo hướng số hóa và cá nhân hóa</a:t>
            </a:r>
          </a:p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Công nghệ thông tin phát triển</a:t>
            </a:r>
          </a:p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Học qua internet trở nên phổ biến</a:t>
            </a:r>
          </a:p>
          <a:p>
            <a:pPr marL="285750" lvl="0" indent="-285750">
              <a:lnSpc>
                <a:spcPts val="34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Hệ thống LMS - Moodle, Google classroom đang không ngừng cải tiến</a:t>
            </a:r>
          </a:p>
          <a:p>
            <a:pPr lvl="0">
              <a:lnSpc>
                <a:spcPts val="3400"/>
              </a:lnSpc>
              <a:spcBef>
                <a:spcPct val="0"/>
              </a:spcBef>
            </a:pPr>
            <a:r>
              <a:rPr lang="en-US"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=&gt; Dựa trên bối cảnh đó suy ra phù hợp để phát triển website học lập trình LMS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C3D7FEB-067E-0F68-274F-AFD17A005771}"/>
              </a:ext>
            </a:extLst>
          </p:cNvPr>
          <p:cNvGrpSpPr/>
          <p:nvPr/>
        </p:nvGrpSpPr>
        <p:grpSpPr>
          <a:xfrm>
            <a:off x="1600200" y="4581564"/>
            <a:ext cx="6553200" cy="584775"/>
            <a:chOff x="1709475" y="4686300"/>
            <a:chExt cx="6553200" cy="58477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C788F7B-0CFE-E8B9-565C-01248E52D019}"/>
                </a:ext>
              </a:extLst>
            </p:cNvPr>
            <p:cNvSpPr txBox="1"/>
            <p:nvPr/>
          </p:nvSpPr>
          <p:spPr>
            <a:xfrm>
              <a:off x="1709475" y="4686300"/>
              <a:ext cx="6553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>
                  <a:solidFill>
                    <a:schemeClr val="bg1"/>
                  </a:solidFill>
                </a:rPr>
                <a:t>Nhu cầu thực tế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A760182-A12C-159E-D8F8-218A70645205}"/>
                </a:ext>
              </a:extLst>
            </p:cNvPr>
            <p:cNvCxnSpPr/>
            <p:nvPr/>
          </p:nvCxnSpPr>
          <p:spPr>
            <a:xfrm>
              <a:off x="1828800" y="5171420"/>
              <a:ext cx="1447800" cy="0"/>
            </a:xfrm>
            <a:prstGeom prst="line">
              <a:avLst/>
            </a:prstGeom>
            <a:ln w="38100">
              <a:solidFill>
                <a:srgbClr val="71EBF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3DB9BDE-1944-16F0-8B8E-F4FCF9DAC6EA}"/>
              </a:ext>
            </a:extLst>
          </p:cNvPr>
          <p:cNvGrpSpPr/>
          <p:nvPr/>
        </p:nvGrpSpPr>
        <p:grpSpPr>
          <a:xfrm>
            <a:off x="10439400" y="4574697"/>
            <a:ext cx="6477000" cy="584775"/>
            <a:chOff x="1709475" y="4686300"/>
            <a:chExt cx="5289449" cy="591703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9E78276-6624-CFD3-A40B-7C2409F47649}"/>
                </a:ext>
              </a:extLst>
            </p:cNvPr>
            <p:cNvSpPr txBox="1"/>
            <p:nvPr/>
          </p:nvSpPr>
          <p:spPr>
            <a:xfrm>
              <a:off x="1709475" y="4686300"/>
              <a:ext cx="5289449" cy="5917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>
                  <a:solidFill>
                    <a:schemeClr val="bg1"/>
                  </a:solidFill>
                </a:rPr>
                <a:t>Bối cảnh công nghệ</a:t>
              </a:r>
              <a:endParaRPr lang="en-US" sz="2000" b="1">
                <a:solidFill>
                  <a:schemeClr val="bg1"/>
                </a:solidFill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2B6560E-CCD7-8130-1DC0-2C217BFA816F}"/>
                </a:ext>
              </a:extLst>
            </p:cNvPr>
            <p:cNvCxnSpPr/>
            <p:nvPr/>
          </p:nvCxnSpPr>
          <p:spPr>
            <a:xfrm>
              <a:off x="1828800" y="5171420"/>
              <a:ext cx="1447800" cy="0"/>
            </a:xfrm>
            <a:prstGeom prst="line">
              <a:avLst/>
            </a:prstGeom>
            <a:ln w="38100">
              <a:solidFill>
                <a:srgbClr val="71EBF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6317AFD7-BB09-63B0-EB99-3BBA34AD9F68}"/>
              </a:ext>
            </a:extLst>
          </p:cNvPr>
          <p:cNvSpPr txBox="1"/>
          <p:nvPr/>
        </p:nvSpPr>
        <p:spPr>
          <a:xfrm>
            <a:off x="1600200" y="5182216"/>
            <a:ext cx="688932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800">
                <a:solidFill>
                  <a:schemeClr val="bg1"/>
                </a:solidFill>
              </a:rPr>
              <a:t>Nhu cầu nâng cao chất lượng chấm bài tự động lập trình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800">
                <a:solidFill>
                  <a:schemeClr val="bg1"/>
                </a:solidFill>
              </a:rPr>
              <a:t>Nhu cầu tổ chức học lập trình theo mô hình LMS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800">
                <a:solidFill>
                  <a:schemeClr val="bg1"/>
                </a:solidFill>
              </a:rPr>
              <a:t>Nhu cầu nâng cấp giao diện và khả năng mở rộng hệ thống</a:t>
            </a:r>
          </a:p>
          <a:p>
            <a:r>
              <a:rPr lang="vi-VN" sz="2800">
                <a:solidFill>
                  <a:schemeClr val="bg1"/>
                </a:solidFill>
              </a:rPr>
              <a:t>=&gt;Cần có một hệ thống để quản lý các nhu cầu trên</a:t>
            </a:r>
            <a:endParaRPr lang="en-US" sz="2800">
              <a:solidFill>
                <a:schemeClr val="bg1"/>
              </a:solidFill>
            </a:endParaRPr>
          </a:p>
        </p:txBody>
      </p:sp>
      <p:grpSp>
        <p:nvGrpSpPr>
          <p:cNvPr id="2" name="Group 3">
            <a:extLst>
              <a:ext uri="{FF2B5EF4-FFF2-40B4-BE49-F238E27FC236}">
                <a16:creationId xmlns:a16="http://schemas.microsoft.com/office/drawing/2014/main" id="{F17CE5E1-A632-C5F9-09BC-B723BA636632}"/>
              </a:ext>
            </a:extLst>
          </p:cNvPr>
          <p:cNvGrpSpPr/>
          <p:nvPr/>
        </p:nvGrpSpPr>
        <p:grpSpPr>
          <a:xfrm>
            <a:off x="7962772" y="10878999"/>
            <a:ext cx="3086100" cy="3086100"/>
            <a:chOff x="0" y="0"/>
            <a:chExt cx="812800" cy="812800"/>
          </a:xfrm>
        </p:grpSpPr>
        <p:sp>
          <p:nvSpPr>
            <p:cNvPr id="3" name="Freeform 4">
              <a:extLst>
                <a:ext uri="{FF2B5EF4-FFF2-40B4-BE49-F238E27FC236}">
                  <a16:creationId xmlns:a16="http://schemas.microsoft.com/office/drawing/2014/main" id="{CF216B98-49CF-63C3-3167-71B452DC7DF6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5">
              <a:extLst>
                <a:ext uri="{FF2B5EF4-FFF2-40B4-BE49-F238E27FC236}">
                  <a16:creationId xmlns:a16="http://schemas.microsoft.com/office/drawing/2014/main" id="{3B9616CD-4F8A-CAF3-24DE-40E3363D6321}"/>
                </a:ext>
              </a:extLst>
            </p:cNvPr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21"/>
          <p:cNvSpPr/>
          <p:nvPr/>
        </p:nvSpPr>
        <p:spPr>
          <a:xfrm>
            <a:off x="16656447" y="4069707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468593" y="8743950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77D76CF-D32D-AE18-A7A2-2E4E6CDD3923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6" name="TextBox 19">
              <a:extLst>
                <a:ext uri="{FF2B5EF4-FFF2-40B4-BE49-F238E27FC236}">
                  <a16:creationId xmlns:a16="http://schemas.microsoft.com/office/drawing/2014/main" id="{10765BD1-F7DF-D8A9-598F-36848E82EE33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7" name="Half Frame 26">
              <a:extLst>
                <a:ext uri="{FF2B5EF4-FFF2-40B4-BE49-F238E27FC236}">
                  <a16:creationId xmlns:a16="http://schemas.microsoft.com/office/drawing/2014/main" id="{EA388230-B468-7673-7D9C-16E60E4CD2A0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Half Frame 27">
              <a:extLst>
                <a:ext uri="{FF2B5EF4-FFF2-40B4-BE49-F238E27FC236}">
                  <a16:creationId xmlns:a16="http://schemas.microsoft.com/office/drawing/2014/main" id="{6BCC8EDB-0B3D-9724-51B0-DD26BD296A9F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AutoShape 11">
            <a:extLst>
              <a:ext uri="{FF2B5EF4-FFF2-40B4-BE49-F238E27FC236}">
                <a16:creationId xmlns:a16="http://schemas.microsoft.com/office/drawing/2014/main" id="{9AEAF174-9811-3F16-A665-C7BDC88041F0}"/>
              </a:ext>
            </a:extLst>
          </p:cNvPr>
          <p:cNvSpPr/>
          <p:nvPr/>
        </p:nvSpPr>
        <p:spPr>
          <a:xfrm>
            <a:off x="12248989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30" name="TextBox 16">
            <a:extLst>
              <a:ext uri="{FF2B5EF4-FFF2-40B4-BE49-F238E27FC236}">
                <a16:creationId xmlns:a16="http://schemas.microsoft.com/office/drawing/2014/main" id="{897359A3-A96B-6D79-FEA1-20A47BD0F065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31" name="TextBox 17">
            <a:extLst>
              <a:ext uri="{FF2B5EF4-FFF2-40B4-BE49-F238E27FC236}">
                <a16:creationId xmlns:a16="http://schemas.microsoft.com/office/drawing/2014/main" id="{C6063B41-94C8-42D2-C731-5C1212D9A9A3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32" name="TextBox 18">
            <a:extLst>
              <a:ext uri="{FF2B5EF4-FFF2-40B4-BE49-F238E27FC236}">
                <a16:creationId xmlns:a16="http://schemas.microsoft.com/office/drawing/2014/main" id="{4054C859-7AA8-5653-2231-5327BC5DD72F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3" name="TextBox 18">
            <a:extLst>
              <a:ext uri="{FF2B5EF4-FFF2-40B4-BE49-F238E27FC236}">
                <a16:creationId xmlns:a16="http://schemas.microsoft.com/office/drawing/2014/main" id="{FBDFE599-A8F0-BB52-6CF6-67E608A17CEC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4" name="TextBox 16">
            <a:extLst>
              <a:ext uri="{FF2B5EF4-FFF2-40B4-BE49-F238E27FC236}">
                <a16:creationId xmlns:a16="http://schemas.microsoft.com/office/drawing/2014/main" id="{A8083827-5D4F-8918-B34F-4FCBBEB35B6E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9DC1C44-A581-0930-433F-312460F85136}"/>
              </a:ext>
            </a:extLst>
          </p:cNvPr>
          <p:cNvGrpSpPr/>
          <p:nvPr/>
        </p:nvGrpSpPr>
        <p:grpSpPr>
          <a:xfrm>
            <a:off x="1983004" y="3042112"/>
            <a:ext cx="3509463" cy="926175"/>
            <a:chOff x="1983004" y="2865738"/>
            <a:chExt cx="3509463" cy="926175"/>
          </a:xfrm>
        </p:grpSpPr>
        <p:pic>
          <p:nvPicPr>
            <p:cNvPr id="1026" name="Picture 2" descr="React JavaScript Vue.js Logo PNG">
              <a:extLst>
                <a:ext uri="{FF2B5EF4-FFF2-40B4-BE49-F238E27FC236}">
                  <a16:creationId xmlns:a16="http://schemas.microsoft.com/office/drawing/2014/main" id="{7C74CC55-7FB7-58D0-A355-FB95CD7B39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562" b="99438" l="1220" r="97561">
                          <a14:foregroundMark x1="23780" y1="8567" x2="25732" y2="5337"/>
                          <a14:foregroundMark x1="28537" y1="2809" x2="30366" y2="1124"/>
                          <a14:foregroundMark x1="90244" y1="40028" x2="94390" y2="42275"/>
                          <a14:foregroundMark x1="97561" y1="52107" x2="97561" y2="52107"/>
                          <a14:foregroundMark x1="56463" y1="90871" x2="59634" y2="93258"/>
                          <a14:foregroundMark x1="51463" y1="47191" x2="48293" y2="53371"/>
                          <a14:foregroundMark x1="48293" y1="53371" x2="48659" y2="47191"/>
                          <a14:foregroundMark x1="64878" y1="96770" x2="71585" y2="97191"/>
                          <a14:foregroundMark x1="71585" y1="97191" x2="76463" y2="92978"/>
                          <a14:foregroundMark x1="24878" y1="97612" x2="33780" y2="98876"/>
                          <a14:foregroundMark x1="33780" y1="98876" x2="38293" y2="95927"/>
                          <a14:foregroundMark x1="9268" y1="40590" x2="6707" y2="41011"/>
                          <a14:foregroundMark x1="3780" y1="54916" x2="2195" y2="51264"/>
                          <a14:foregroundMark x1="70122" y1="1826" x2="70122" y2="1826"/>
                          <a14:foregroundMark x1="70122" y1="1826" x2="70122" y2="843"/>
                          <a14:foregroundMark x1="28171" y1="4213" x2="30122" y2="562"/>
                          <a14:foregroundMark x1="1341" y1="49298" x2="2073" y2="49579"/>
                          <a14:foregroundMark x1="69024" y1="99438" x2="69878" y2="991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83004" y="2865738"/>
              <a:ext cx="1066663" cy="926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9D6B5AD-9DF7-54DF-17ED-817E2396337A}"/>
                </a:ext>
              </a:extLst>
            </p:cNvPr>
            <p:cNvSpPr txBox="1"/>
            <p:nvPr/>
          </p:nvSpPr>
          <p:spPr>
            <a:xfrm>
              <a:off x="3130267" y="2865738"/>
              <a:ext cx="23622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>
                  <a:solidFill>
                    <a:schemeClr val="bg1"/>
                  </a:solidFill>
                </a:rPr>
                <a:t>ReactJS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E1BC04C8-8FBB-D88A-BF71-4A8DD574AF95}"/>
              </a:ext>
            </a:extLst>
          </p:cNvPr>
          <p:cNvSpPr txBox="1"/>
          <p:nvPr/>
        </p:nvSpPr>
        <p:spPr>
          <a:xfrm>
            <a:off x="8077200" y="2635454"/>
            <a:ext cx="8957072" cy="1736646"/>
          </a:xfrm>
          <a:prstGeom prst="roundRect">
            <a:avLst/>
          </a:prstGeom>
          <a:noFill/>
          <a:ln w="19050">
            <a:solidFill>
              <a:srgbClr val="71EBF3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Thư viện JavaScript xây dựng giao diện người dùng do Facebook phát triển.</a:t>
            </a:r>
            <a:endParaRPr lang="en-US" sz="24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Kiến trúc component giúp tái sử dụng và dễ bảo trì.</a:t>
            </a:r>
            <a:endParaRPr lang="en-US" sz="24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Tối ưu hiệu suất với cơ chế Virtual DOM.</a:t>
            </a: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712A33D1-5521-4CBF-30E8-8AF92AF1EB28}"/>
              </a:ext>
            </a:extLst>
          </p:cNvPr>
          <p:cNvSpPr/>
          <p:nvPr/>
        </p:nvSpPr>
        <p:spPr>
          <a:xfrm>
            <a:off x="5791200" y="3390900"/>
            <a:ext cx="1987267" cy="2286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693B8C6-E01E-F748-EBDE-3331B48A1C50}"/>
              </a:ext>
            </a:extLst>
          </p:cNvPr>
          <p:cNvGrpSpPr/>
          <p:nvPr/>
        </p:nvGrpSpPr>
        <p:grpSpPr>
          <a:xfrm>
            <a:off x="1901767" y="5186548"/>
            <a:ext cx="3431064" cy="926175"/>
            <a:chOff x="2061403" y="2832237"/>
            <a:chExt cx="3431064" cy="926175"/>
          </a:xfrm>
        </p:grpSpPr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4115BB08-4E6E-225E-2D57-E91F5914B2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2061403" y="2832237"/>
              <a:ext cx="1238201" cy="926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DBDB98C-A437-8980-20BC-B2410C818F22}"/>
                </a:ext>
              </a:extLst>
            </p:cNvPr>
            <p:cNvSpPr txBox="1"/>
            <p:nvPr/>
          </p:nvSpPr>
          <p:spPr>
            <a:xfrm>
              <a:off x="3130267" y="2835082"/>
              <a:ext cx="23622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>
                  <a:solidFill>
                    <a:schemeClr val="bg1"/>
                  </a:solidFill>
                </a:rPr>
                <a:t>Vite</a:t>
              </a:r>
            </a:p>
          </p:txBody>
        </p:sp>
      </p:grp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2E82945C-322D-B6FA-D1D3-52B3289A7D99}"/>
              </a:ext>
            </a:extLst>
          </p:cNvPr>
          <p:cNvSpPr/>
          <p:nvPr/>
        </p:nvSpPr>
        <p:spPr>
          <a:xfrm>
            <a:off x="5791200" y="5535335"/>
            <a:ext cx="1987267" cy="2286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850625C-624A-6C73-E9A2-15437CE8A90B}"/>
              </a:ext>
            </a:extLst>
          </p:cNvPr>
          <p:cNvSpPr txBox="1"/>
          <p:nvPr/>
        </p:nvSpPr>
        <p:spPr>
          <a:xfrm>
            <a:off x="8132564" y="4895612"/>
            <a:ext cx="8957072" cy="1736646"/>
          </a:xfrm>
          <a:prstGeom prst="roundRect">
            <a:avLst/>
          </a:prstGeom>
          <a:noFill/>
          <a:ln w="19050">
            <a:solidFill>
              <a:srgbClr val="71EBF3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Vite là công cụ build và phát triển frontend siêu nhanh.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Hỗ trợ React và các framework hiện đại dễ dàng.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Khởi động nhanh, HMR (Hot Module Replacement) mượt mà.</a:t>
            </a:r>
            <a:endParaRPr lang="en-US" sz="2400">
              <a:solidFill>
                <a:schemeClr val="bg1"/>
              </a:solidFill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063D554-169E-AFAC-0FBB-588B207F7BC6}"/>
              </a:ext>
            </a:extLst>
          </p:cNvPr>
          <p:cNvGrpSpPr/>
          <p:nvPr/>
        </p:nvGrpSpPr>
        <p:grpSpPr>
          <a:xfrm>
            <a:off x="1674200" y="7330984"/>
            <a:ext cx="3886200" cy="1019067"/>
            <a:chOff x="2285999" y="2709022"/>
            <a:chExt cx="3803019" cy="1019067"/>
          </a:xfrm>
        </p:grpSpPr>
        <p:pic>
          <p:nvPicPr>
            <p:cNvPr id="55" name="Picture 2">
              <a:extLst>
                <a:ext uri="{FF2B5EF4-FFF2-40B4-BE49-F238E27FC236}">
                  <a16:creationId xmlns:a16="http://schemas.microsoft.com/office/drawing/2014/main" id="{DF08363B-D5C0-CA15-53CC-916A97C3E5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25" r="13828"/>
            <a:stretch/>
          </p:blipFill>
          <p:spPr bwMode="auto">
            <a:xfrm>
              <a:off x="2285999" y="2709022"/>
              <a:ext cx="1509167" cy="10190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C5AB5F5-B096-27D7-E4BA-6743594D3A47}"/>
                </a:ext>
              </a:extLst>
            </p:cNvPr>
            <p:cNvSpPr txBox="1"/>
            <p:nvPr/>
          </p:nvSpPr>
          <p:spPr>
            <a:xfrm>
              <a:off x="3886199" y="2756890"/>
              <a:ext cx="220281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>
                  <a:solidFill>
                    <a:schemeClr val="bg1"/>
                  </a:solidFill>
                </a:rPr>
                <a:t>Docker</a:t>
              </a:r>
            </a:p>
          </p:txBody>
        </p:sp>
      </p:grp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879A7CB4-61A8-60E6-EBCA-7C0192AA34B6}"/>
              </a:ext>
            </a:extLst>
          </p:cNvPr>
          <p:cNvSpPr/>
          <p:nvPr/>
        </p:nvSpPr>
        <p:spPr>
          <a:xfrm>
            <a:off x="5791200" y="7726217"/>
            <a:ext cx="1987267" cy="2286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0F8A0FB-F818-29BA-AE33-E0C063268059}"/>
              </a:ext>
            </a:extLst>
          </p:cNvPr>
          <p:cNvSpPr txBox="1"/>
          <p:nvPr/>
        </p:nvSpPr>
        <p:spPr>
          <a:xfrm>
            <a:off x="8077200" y="7135065"/>
            <a:ext cx="8957072" cy="1736646"/>
          </a:xfrm>
          <a:prstGeom prst="roundRect">
            <a:avLst/>
          </a:prstGeom>
          <a:noFill/>
          <a:ln w="19050">
            <a:solidFill>
              <a:srgbClr val="71EBF3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Docker là nền tảng đóng gói và chạy ứng dụng trong container.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Giúp triển khai nhất quán trên mọi môi trường.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Dễ dàng mở rộng, quản lý và phân phối ứng dụng.</a:t>
            </a:r>
            <a:endParaRPr 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-1468593" y="8743950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6203959" y="5448370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77D76CF-D32D-AE18-A7A2-2E4E6CDD3923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6" name="TextBox 19">
              <a:extLst>
                <a:ext uri="{FF2B5EF4-FFF2-40B4-BE49-F238E27FC236}">
                  <a16:creationId xmlns:a16="http://schemas.microsoft.com/office/drawing/2014/main" id="{10765BD1-F7DF-D8A9-598F-36848E82EE33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7" name="Half Frame 26">
              <a:extLst>
                <a:ext uri="{FF2B5EF4-FFF2-40B4-BE49-F238E27FC236}">
                  <a16:creationId xmlns:a16="http://schemas.microsoft.com/office/drawing/2014/main" id="{EA388230-B468-7673-7D9C-16E60E4CD2A0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Half Frame 27">
              <a:extLst>
                <a:ext uri="{FF2B5EF4-FFF2-40B4-BE49-F238E27FC236}">
                  <a16:creationId xmlns:a16="http://schemas.microsoft.com/office/drawing/2014/main" id="{6BCC8EDB-0B3D-9724-51B0-DD26BD296A9F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9" name="AutoShape 11">
            <a:extLst>
              <a:ext uri="{FF2B5EF4-FFF2-40B4-BE49-F238E27FC236}">
                <a16:creationId xmlns:a16="http://schemas.microsoft.com/office/drawing/2014/main" id="{9AEAF174-9811-3F16-A665-C7BDC88041F0}"/>
              </a:ext>
            </a:extLst>
          </p:cNvPr>
          <p:cNvSpPr/>
          <p:nvPr/>
        </p:nvSpPr>
        <p:spPr>
          <a:xfrm>
            <a:off x="12248989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30" name="TextBox 16">
            <a:extLst>
              <a:ext uri="{FF2B5EF4-FFF2-40B4-BE49-F238E27FC236}">
                <a16:creationId xmlns:a16="http://schemas.microsoft.com/office/drawing/2014/main" id="{897359A3-A96B-6D79-FEA1-20A47BD0F065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31" name="TextBox 17">
            <a:extLst>
              <a:ext uri="{FF2B5EF4-FFF2-40B4-BE49-F238E27FC236}">
                <a16:creationId xmlns:a16="http://schemas.microsoft.com/office/drawing/2014/main" id="{C6063B41-94C8-42D2-C731-5C1212D9A9A3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32" name="TextBox 18">
            <a:extLst>
              <a:ext uri="{FF2B5EF4-FFF2-40B4-BE49-F238E27FC236}">
                <a16:creationId xmlns:a16="http://schemas.microsoft.com/office/drawing/2014/main" id="{4054C859-7AA8-5653-2231-5327BC5DD72F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3" name="TextBox 18">
            <a:extLst>
              <a:ext uri="{FF2B5EF4-FFF2-40B4-BE49-F238E27FC236}">
                <a16:creationId xmlns:a16="http://schemas.microsoft.com/office/drawing/2014/main" id="{FBDFE599-A8F0-BB52-6CF6-67E608A17CEC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4" name="TextBox 16">
            <a:extLst>
              <a:ext uri="{FF2B5EF4-FFF2-40B4-BE49-F238E27FC236}">
                <a16:creationId xmlns:a16="http://schemas.microsoft.com/office/drawing/2014/main" id="{A8083827-5D4F-8918-B34F-4FCBBEB35B6E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1BC04C8-8FBB-D88A-BF71-4A8DD574AF95}"/>
              </a:ext>
            </a:extLst>
          </p:cNvPr>
          <p:cNvSpPr txBox="1"/>
          <p:nvPr/>
        </p:nvSpPr>
        <p:spPr>
          <a:xfrm>
            <a:off x="8157964" y="3086100"/>
            <a:ext cx="8957072" cy="2553891"/>
          </a:xfrm>
          <a:prstGeom prst="roundRect">
            <a:avLst/>
          </a:prstGeom>
          <a:noFill/>
          <a:ln w="19050">
            <a:solidFill>
              <a:srgbClr val="71EBF3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.NET Core là nền tảng phát triển đa nền tảng, mã nguồn mở của Microsoft.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Hỗ trợ xây dựng ứng dụng web, API, desktop, microservices.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Hiệu năng cao, dễ triển khai và chạy trên Windows, Linux, macOS.</a:t>
            </a: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712A33D1-5521-4CBF-30E8-8AF92AF1EB28}"/>
              </a:ext>
            </a:extLst>
          </p:cNvPr>
          <p:cNvSpPr/>
          <p:nvPr/>
        </p:nvSpPr>
        <p:spPr>
          <a:xfrm>
            <a:off x="5791200" y="4250169"/>
            <a:ext cx="1987267" cy="2286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693B8C6-E01E-F748-EBDE-3331B48A1C50}"/>
              </a:ext>
            </a:extLst>
          </p:cNvPr>
          <p:cNvGrpSpPr/>
          <p:nvPr/>
        </p:nvGrpSpPr>
        <p:grpSpPr>
          <a:xfrm>
            <a:off x="1828800" y="6682177"/>
            <a:ext cx="3338331" cy="1066420"/>
            <a:chOff x="2128516" y="2691993"/>
            <a:chExt cx="3338331" cy="1066420"/>
          </a:xfrm>
        </p:grpSpPr>
        <p:pic>
          <p:nvPicPr>
            <p:cNvPr id="50" name="Picture 2">
              <a:extLst>
                <a:ext uri="{FF2B5EF4-FFF2-40B4-BE49-F238E27FC236}">
                  <a16:creationId xmlns:a16="http://schemas.microsoft.com/office/drawing/2014/main" id="{4115BB08-4E6E-225E-2D57-E91F5914B2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67" b="98667" l="4000" r="97778">
                          <a14:foregroundMark x1="19047" y1="10222" x2="19556" y2="10667"/>
                          <a14:foregroundMark x1="17524" y1="8889" x2="19047" y2="10222"/>
                          <a14:foregroundMark x1="16000" y1="7556" x2="17524" y2="8889"/>
                          <a14:foregroundMark x1="30222" y1="7111" x2="24444" y2="2667"/>
                          <a14:foregroundMark x1="35111" y1="18667" x2="35111" y2="18667"/>
                          <a14:foregroundMark x1="81778" y1="69778" x2="81778" y2="69778"/>
                          <a14:foregroundMark x1="91556" y1="64000" x2="91556" y2="64000"/>
                          <a14:foregroundMark x1="96000" y1="81333" x2="96000" y2="81333"/>
                          <a14:foregroundMark x1="4444" y1="83111" x2="4444" y2="83111"/>
                          <a14:foregroundMark x1="17333" y1="86222" x2="17333" y2="86222"/>
                          <a14:foregroundMark x1="21778" y1="93778" x2="21778" y2="93778"/>
                          <a14:foregroundMark x1="39556" y1="91556" x2="39556" y2="91556"/>
                          <a14:foregroundMark x1="37778" y1="98667" x2="37778" y2="98667"/>
                          <a14:foregroundMark x1="45778" y1="85778" x2="45778" y2="85778"/>
                          <a14:foregroundMark x1="61778" y1="86667" x2="61778" y2="86667"/>
                          <a14:foregroundMark x1="80889" y1="89778" x2="80889" y2="89778"/>
                          <a14:foregroundMark x1="95556" y1="93778" x2="95556" y2="93778"/>
                          <a14:foregroundMark x1="97778" y1="94667" x2="97778" y2="94667"/>
                          <a14:backgroundMark x1="20444" y1="10667" x2="20444" y2="10667"/>
                          <a14:backgroundMark x1="19556" y1="10222" x2="19556" y2="10222"/>
                          <a14:backgroundMark x1="19111" y1="8889" x2="19111" y2="8889"/>
                          <a14:backgroundMark x1="25333" y1="2222" x2="25333" y2="2222"/>
                          <a14:backgroundMark x1="24000" y1="2222" x2="24000" y2="2222"/>
                          <a14:backgroundMark x1="26222" y1="2222" x2="26222" y2="2222"/>
                          <a14:backgroundMark x1="96889" y1="80444" x2="96889" y2="804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2128516" y="2691993"/>
              <a:ext cx="1066420" cy="10664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DBDB98C-A437-8980-20BC-B2410C818F22}"/>
                </a:ext>
              </a:extLst>
            </p:cNvPr>
            <p:cNvSpPr txBox="1"/>
            <p:nvPr/>
          </p:nvSpPr>
          <p:spPr>
            <a:xfrm>
              <a:off x="3104647" y="2771582"/>
              <a:ext cx="23622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b="1">
                  <a:solidFill>
                    <a:schemeClr val="bg1"/>
                  </a:solidFill>
                </a:rPr>
                <a:t>MySQL</a:t>
              </a:r>
            </a:p>
          </p:txBody>
        </p:sp>
      </p:grpSp>
      <p:sp>
        <p:nvSpPr>
          <p:cNvPr id="52" name="Arrow: Right 51">
            <a:extLst>
              <a:ext uri="{FF2B5EF4-FFF2-40B4-BE49-F238E27FC236}">
                <a16:creationId xmlns:a16="http://schemas.microsoft.com/office/drawing/2014/main" id="{2E82945C-322D-B6FA-D1D3-52B3289A7D99}"/>
              </a:ext>
            </a:extLst>
          </p:cNvPr>
          <p:cNvSpPr/>
          <p:nvPr/>
        </p:nvSpPr>
        <p:spPr>
          <a:xfrm>
            <a:off x="5791199" y="7109131"/>
            <a:ext cx="1987267" cy="228600"/>
          </a:xfrm>
          <a:prstGeom prst="rightArrow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850625C-624A-6C73-E9A2-15437CE8A90B}"/>
              </a:ext>
            </a:extLst>
          </p:cNvPr>
          <p:cNvSpPr txBox="1"/>
          <p:nvPr/>
        </p:nvSpPr>
        <p:spPr>
          <a:xfrm>
            <a:off x="8157964" y="6365548"/>
            <a:ext cx="8957072" cy="1736646"/>
          </a:xfrm>
          <a:prstGeom prst="roundRect">
            <a:avLst/>
          </a:prstGeom>
          <a:noFill/>
          <a:ln w="19050">
            <a:solidFill>
              <a:srgbClr val="71EBF3"/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MySQL là hệ quản trị cơ sở dữ liệu quan hệ mã nguồn mở phổ biến.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Hỗ trợ truy vấn dữ liệu mạnh mẽ với ngôn ngữ SQL.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vi-VN" sz="2400">
                <a:solidFill>
                  <a:schemeClr val="bg1"/>
                </a:solidFill>
              </a:rPr>
              <a:t>Tốc độ cao, ổn định, phù hợp cho cả ứng dụng nhỏ và lớn.</a:t>
            </a:r>
            <a:endParaRPr lang="en-US" sz="2400">
              <a:solidFill>
                <a:schemeClr val="bg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B2535B6-7539-9D53-027B-C204824A91BD}"/>
              </a:ext>
            </a:extLst>
          </p:cNvPr>
          <p:cNvGrpSpPr/>
          <p:nvPr/>
        </p:nvGrpSpPr>
        <p:grpSpPr>
          <a:xfrm>
            <a:off x="1608748" y="3901381"/>
            <a:ext cx="3883719" cy="926175"/>
            <a:chOff x="1608748" y="2865738"/>
            <a:chExt cx="3883719" cy="926175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902BE460-902E-C698-E2A3-A36A7C106D6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78" b="97778" l="0" r="97778">
                          <a14:foregroundMark x1="35556" y1="29778" x2="49778" y2="32889"/>
                          <a14:foregroundMark x1="25778" y1="42222" x2="30222" y2="72000"/>
                          <a14:foregroundMark x1="9778" y1="50222" x2="20444" y2="72889"/>
                          <a14:foregroundMark x1="6667" y1="61333" x2="17333" y2="79111"/>
                          <a14:foregroundMark x1="22222" y1="84889" x2="52889" y2="92000"/>
                          <a14:foregroundMark x1="56889" y1="91556" x2="37778" y2="57333"/>
                          <a14:foregroundMark x1="58667" y1="80889" x2="61333" y2="83556"/>
                          <a14:foregroundMark x1="37333" y1="93778" x2="89778" y2="74667"/>
                          <a14:foregroundMark x1="89778" y1="74667" x2="84889" y2="20444"/>
                          <a14:foregroundMark x1="84889" y1="20444" x2="32000" y2="8000"/>
                          <a14:foregroundMark x1="32000" y1="8000" x2="444" y2="51556"/>
                          <a14:foregroundMark x1="444" y1="51556" x2="2667" y2="48444"/>
                          <a14:foregroundMark x1="56889" y1="50222" x2="48444" y2="26667"/>
                          <a14:foregroundMark x1="16000" y1="31556" x2="41778" y2="64444"/>
                          <a14:foregroundMark x1="37333" y1="36444" x2="32444" y2="37778"/>
                          <a14:foregroundMark x1="16000" y1="28444" x2="22222" y2="43111"/>
                          <a14:foregroundMark x1="20889" y1="57333" x2="40000" y2="32889"/>
                          <a14:foregroundMark x1="42222" y1="37778" x2="41778" y2="54667"/>
                          <a14:foregroundMark x1="41333" y1="40889" x2="40444" y2="59556"/>
                          <a14:foregroundMark x1="34667" y1="52444" x2="40889" y2="60889"/>
                          <a14:foregroundMark x1="32444" y1="43111" x2="37778" y2="55111"/>
                          <a14:foregroundMark x1="29333" y1="40444" x2="34222" y2="33333"/>
                          <a14:foregroundMark x1="27556" y1="36000" x2="33778" y2="28444"/>
                          <a14:foregroundMark x1="24889" y1="34222" x2="34667" y2="27111"/>
                          <a14:foregroundMark x1="55556" y1="31111" x2="59111" y2="25333"/>
                          <a14:foregroundMark x1="50222" y1="52444" x2="43556" y2="51556"/>
                          <a14:foregroundMark x1="53778" y1="57778" x2="61778" y2="64000"/>
                          <a14:foregroundMark x1="64000" y1="58222" x2="64000" y2="62667"/>
                          <a14:foregroundMark x1="61778" y1="56889" x2="62222" y2="64000"/>
                          <a14:foregroundMark x1="78222" y1="47556" x2="74222" y2="38222"/>
                          <a14:foregroundMark x1="75111" y1="40000" x2="80000" y2="32444"/>
                          <a14:foregroundMark x1="73778" y1="32889" x2="61333" y2="32000"/>
                          <a14:foregroundMark x1="57333" y1="42222" x2="58667" y2="63556"/>
                          <a14:foregroundMark x1="48444" y1="49778" x2="56889" y2="76444"/>
                          <a14:foregroundMark x1="66667" y1="72000" x2="66667" y2="83556"/>
                          <a14:foregroundMark x1="62667" y1="71111" x2="65778" y2="84000"/>
                          <a14:foregroundMark x1="63111" y1="69333" x2="54667" y2="83111"/>
                          <a14:foregroundMark x1="43556" y1="64444" x2="41778" y2="84444"/>
                          <a14:foregroundMark x1="33778" y1="67111" x2="37333" y2="88444"/>
                          <a14:foregroundMark x1="33333" y1="64889" x2="43556" y2="88444"/>
                          <a14:foregroundMark x1="74667" y1="55111" x2="81778" y2="69333"/>
                          <a14:foregroundMark x1="77778" y1="47111" x2="81778" y2="68889"/>
                          <a14:foregroundMark x1="80444" y1="48889" x2="72000" y2="77333"/>
                          <a14:foregroundMark x1="93778" y1="54222" x2="89333" y2="62667"/>
                          <a14:foregroundMark x1="98222" y1="47556" x2="98222" y2="47556"/>
                          <a14:foregroundMark x1="60444" y1="5778" x2="60444" y2="6667"/>
                          <a14:foregroundMark x1="49333" y1="1778" x2="49333" y2="1778"/>
                          <a14:foregroundMark x1="51556" y1="97778" x2="51556" y2="97778"/>
                          <a14:foregroundMark x1="48889" y1="74222" x2="56889" y2="662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1608748" y="2865738"/>
              <a:ext cx="926175" cy="9261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927088-4B27-E8F7-631B-C4FEF1312738}"/>
                </a:ext>
              </a:extLst>
            </p:cNvPr>
            <p:cNvSpPr txBox="1"/>
            <p:nvPr/>
          </p:nvSpPr>
          <p:spPr>
            <a:xfrm>
              <a:off x="2514600" y="2865738"/>
              <a:ext cx="297786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>
                  <a:solidFill>
                    <a:schemeClr val="bg1"/>
                  </a:solidFill>
                </a:rPr>
                <a:t>.NET Core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59339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163966" y="7672614"/>
            <a:ext cx="3355414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arrow" w="med" len="sm"/>
          </a:ln>
        </p:spPr>
      </p:sp>
      <p:sp>
        <p:nvSpPr>
          <p:cNvPr id="12" name="TextBox 12"/>
          <p:cNvSpPr txBox="1"/>
          <p:nvPr/>
        </p:nvSpPr>
        <p:spPr>
          <a:xfrm>
            <a:off x="1393833" y="5482392"/>
            <a:ext cx="2949676" cy="187217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chemeClr val="bg1"/>
                </a:solidFill>
                <a:sym typeface="Montserrat"/>
              </a:rPr>
              <a:t>Admin</a:t>
            </a:r>
          </a:p>
          <a:p>
            <a:pPr marL="342900" lvl="0" indent="-3429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chemeClr val="bg1"/>
                </a:solidFill>
                <a:sym typeface="Montserrat"/>
              </a:rPr>
              <a:t>Users</a:t>
            </a:r>
          </a:p>
          <a:p>
            <a:pPr marL="342900" lvl="0" indent="-3429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chemeClr val="bg1"/>
                </a:solidFill>
                <a:sym typeface="Montserrat"/>
              </a:rPr>
              <a:t>Teachers</a:t>
            </a:r>
          </a:p>
        </p:txBody>
      </p:sp>
      <p:sp>
        <p:nvSpPr>
          <p:cNvPr id="13" name="Freeform 13"/>
          <p:cNvSpPr/>
          <p:nvPr/>
        </p:nvSpPr>
        <p:spPr>
          <a:xfrm>
            <a:off x="5334000" y="2314769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9"/>
                </a:lnTo>
                <a:lnTo>
                  <a:pt x="0" y="9171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78843" y="2529213"/>
            <a:ext cx="5931976" cy="17752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6869"/>
              </a:lnSpc>
              <a:spcBef>
                <a:spcPct val="0"/>
              </a:spcBef>
            </a:pPr>
            <a:r>
              <a:rPr lang="en-US" sz="7155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Usecase tổng quát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393834" y="4898768"/>
            <a:ext cx="3762090" cy="5245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413"/>
              </a:lnSpc>
              <a:spcBef>
                <a:spcPct val="0"/>
              </a:spcBef>
            </a:pPr>
            <a:r>
              <a:rPr lang="en-US" sz="3200" b="1" spc="168">
                <a:solidFill>
                  <a:srgbClr val="71EBF3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Các tác nhân: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3B386FC-2470-A518-78B2-15FCE2775AC1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05D3FB43-E538-46FD-ACC3-157D7F2D3DAE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0" name="Half Frame 19">
              <a:extLst>
                <a:ext uri="{FF2B5EF4-FFF2-40B4-BE49-F238E27FC236}">
                  <a16:creationId xmlns:a16="http://schemas.microsoft.com/office/drawing/2014/main" id="{21B7A88E-F3B1-506B-06E8-24CD4CE9F0A7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Half Frame 20">
              <a:extLst>
                <a:ext uri="{FF2B5EF4-FFF2-40B4-BE49-F238E27FC236}">
                  <a16:creationId xmlns:a16="http://schemas.microsoft.com/office/drawing/2014/main" id="{E35EC2CC-238C-988F-3852-A23ED2DD9628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2" name="AutoShape 11">
            <a:extLst>
              <a:ext uri="{FF2B5EF4-FFF2-40B4-BE49-F238E27FC236}">
                <a16:creationId xmlns:a16="http://schemas.microsoft.com/office/drawing/2014/main" id="{3BCCB6EB-2A92-A2F4-85A8-B068A7CDD33D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3" name="TextBox 16">
            <a:extLst>
              <a:ext uri="{FF2B5EF4-FFF2-40B4-BE49-F238E27FC236}">
                <a16:creationId xmlns:a16="http://schemas.microsoft.com/office/drawing/2014/main" id="{09E6BAA1-1BF6-B987-B6A7-0EE3A6155AA1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4" name="TextBox 17">
            <a:extLst>
              <a:ext uri="{FF2B5EF4-FFF2-40B4-BE49-F238E27FC236}">
                <a16:creationId xmlns:a16="http://schemas.microsoft.com/office/drawing/2014/main" id="{F58C6BC9-BB0B-966B-5783-A9276D3697C2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5" name="TextBox 18">
            <a:extLst>
              <a:ext uri="{FF2B5EF4-FFF2-40B4-BE49-F238E27FC236}">
                <a16:creationId xmlns:a16="http://schemas.microsoft.com/office/drawing/2014/main" id="{F80F0888-F6DE-910C-6135-D71FDCFDBDA5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6" name="TextBox 18">
            <a:extLst>
              <a:ext uri="{FF2B5EF4-FFF2-40B4-BE49-F238E27FC236}">
                <a16:creationId xmlns:a16="http://schemas.microsoft.com/office/drawing/2014/main" id="{8713DC93-1C81-D03A-6243-F57861AF0827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7" name="TextBox 16">
            <a:extLst>
              <a:ext uri="{FF2B5EF4-FFF2-40B4-BE49-F238E27FC236}">
                <a16:creationId xmlns:a16="http://schemas.microsoft.com/office/drawing/2014/main" id="{ABFF5A06-C52B-7BF6-8621-A04E99BFDCB5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D5D2AFA0-6308-4AC3-B36A-BB047513EE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088818" y="1800090"/>
            <a:ext cx="8434964" cy="79943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5827772" y="2013638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388907" y="1946239"/>
            <a:ext cx="16230600" cy="777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869"/>
              </a:lnSpc>
              <a:spcBef>
                <a:spcPct val="0"/>
              </a:spcBef>
            </a:pPr>
            <a:r>
              <a:rPr lang="en-US" sz="3600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Phân tích và thiết kế chi tiết một chức năng: đăng ký khóa học và lập trình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14342F7-087D-A044-8C03-059C33387DAA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B35AFC1-2F90-6C88-297F-08F5A40326E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1" name="Half Frame 20">
              <a:extLst>
                <a:ext uri="{FF2B5EF4-FFF2-40B4-BE49-F238E27FC236}">
                  <a16:creationId xmlns:a16="http://schemas.microsoft.com/office/drawing/2014/main" id="{536CEBC1-8FA9-425F-6CB0-6E1F4868CF40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Half Frame 21">
              <a:extLst>
                <a:ext uri="{FF2B5EF4-FFF2-40B4-BE49-F238E27FC236}">
                  <a16:creationId xmlns:a16="http://schemas.microsoft.com/office/drawing/2014/main" id="{0EBC9A5F-BFD9-06CC-7368-E2B98820246F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3" name="AutoShape 11">
            <a:extLst>
              <a:ext uri="{FF2B5EF4-FFF2-40B4-BE49-F238E27FC236}">
                <a16:creationId xmlns:a16="http://schemas.microsoft.com/office/drawing/2014/main" id="{817E2CDB-133C-D6AF-2FDA-F83AFE6A0630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4" name="TextBox 16">
            <a:extLst>
              <a:ext uri="{FF2B5EF4-FFF2-40B4-BE49-F238E27FC236}">
                <a16:creationId xmlns:a16="http://schemas.microsoft.com/office/drawing/2014/main" id="{A9075A98-3335-DBDD-8066-8D4873C33F9A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F72639A6-6B39-C17A-A59D-76001CC931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6" name="TextBox 18">
            <a:extLst>
              <a:ext uri="{FF2B5EF4-FFF2-40B4-BE49-F238E27FC236}">
                <a16:creationId xmlns:a16="http://schemas.microsoft.com/office/drawing/2014/main" id="{82865CB2-FDE9-3584-C6AD-E08473A893D9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CE9C818D-D427-9584-CE5B-9B1139F1054B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8" name="TextBox 16">
            <a:extLst>
              <a:ext uri="{FF2B5EF4-FFF2-40B4-BE49-F238E27FC236}">
                <a16:creationId xmlns:a16="http://schemas.microsoft.com/office/drawing/2014/main" id="{38747297-6B10-2ED5-9E26-D16B73890898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F5C4F7-1055-6BCC-EDFD-50B67351ADCA}"/>
              </a:ext>
            </a:extLst>
          </p:cNvPr>
          <p:cNvSpPr txBox="1"/>
          <p:nvPr/>
        </p:nvSpPr>
        <p:spPr>
          <a:xfrm>
            <a:off x="5210424" y="9304426"/>
            <a:ext cx="88865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bg1"/>
                </a:solidFill>
              </a:rPr>
              <a:t>Sơ đồ hoạt động đăng ký khóa học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7CA63B-5B28-D72A-375C-762B60BF14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9966"/>
          <a:stretch/>
        </p:blipFill>
        <p:spPr>
          <a:xfrm>
            <a:off x="985141" y="3213450"/>
            <a:ext cx="15766736" cy="59104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5827772" y="2013638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388907" y="1946239"/>
            <a:ext cx="16230600" cy="777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869"/>
              </a:lnSpc>
              <a:spcBef>
                <a:spcPct val="0"/>
              </a:spcBef>
            </a:pPr>
            <a:r>
              <a:rPr lang="en-US" sz="3600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Phân tích và thiết kế chi tiết một chức năng: đăng ký khóa học và lập trình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14342F7-087D-A044-8C03-059C33387DAA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B35AFC1-2F90-6C88-297F-08F5A40326E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1" name="Half Frame 20">
              <a:extLst>
                <a:ext uri="{FF2B5EF4-FFF2-40B4-BE49-F238E27FC236}">
                  <a16:creationId xmlns:a16="http://schemas.microsoft.com/office/drawing/2014/main" id="{536CEBC1-8FA9-425F-6CB0-6E1F4868CF40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Half Frame 21">
              <a:extLst>
                <a:ext uri="{FF2B5EF4-FFF2-40B4-BE49-F238E27FC236}">
                  <a16:creationId xmlns:a16="http://schemas.microsoft.com/office/drawing/2014/main" id="{0EBC9A5F-BFD9-06CC-7368-E2B98820246F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3" name="AutoShape 11">
            <a:extLst>
              <a:ext uri="{FF2B5EF4-FFF2-40B4-BE49-F238E27FC236}">
                <a16:creationId xmlns:a16="http://schemas.microsoft.com/office/drawing/2014/main" id="{817E2CDB-133C-D6AF-2FDA-F83AFE6A0630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4" name="TextBox 16">
            <a:extLst>
              <a:ext uri="{FF2B5EF4-FFF2-40B4-BE49-F238E27FC236}">
                <a16:creationId xmlns:a16="http://schemas.microsoft.com/office/drawing/2014/main" id="{A9075A98-3335-DBDD-8066-8D4873C33F9A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F72639A6-6B39-C17A-A59D-76001CC931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6" name="TextBox 18">
            <a:extLst>
              <a:ext uri="{FF2B5EF4-FFF2-40B4-BE49-F238E27FC236}">
                <a16:creationId xmlns:a16="http://schemas.microsoft.com/office/drawing/2014/main" id="{82865CB2-FDE9-3584-C6AD-E08473A893D9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CE9C818D-D427-9584-CE5B-9B1139F1054B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8" name="TextBox 16">
            <a:extLst>
              <a:ext uri="{FF2B5EF4-FFF2-40B4-BE49-F238E27FC236}">
                <a16:creationId xmlns:a16="http://schemas.microsoft.com/office/drawing/2014/main" id="{38747297-6B10-2ED5-9E26-D16B73890898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F5C4F7-1055-6BCC-EDFD-50B67351ADCA}"/>
              </a:ext>
            </a:extLst>
          </p:cNvPr>
          <p:cNvSpPr txBox="1"/>
          <p:nvPr/>
        </p:nvSpPr>
        <p:spPr>
          <a:xfrm>
            <a:off x="5257800" y="9340721"/>
            <a:ext cx="88865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bg1"/>
                </a:solidFill>
              </a:rPr>
              <a:t>Sơ đồ hoạt động lập trình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7CA63B-5B28-D72A-375C-762B60BF148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22" t="38838" r="1066" b="10708"/>
          <a:stretch/>
        </p:blipFill>
        <p:spPr>
          <a:xfrm>
            <a:off x="2243384" y="2913498"/>
            <a:ext cx="13801231" cy="6523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579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360B82">
                <a:alpha val="100000"/>
              </a:srgbClr>
            </a:gs>
            <a:gs pos="50000">
              <a:srgbClr val="2E0A67">
                <a:alpha val="100000"/>
              </a:srgbClr>
            </a:gs>
            <a:gs pos="100000">
              <a:srgbClr val="13053E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744950" y="9061319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5" name="Freeform 15"/>
          <p:cNvSpPr/>
          <p:nvPr/>
        </p:nvSpPr>
        <p:spPr>
          <a:xfrm>
            <a:off x="15799944" y="2114444"/>
            <a:ext cx="917178" cy="917178"/>
          </a:xfrm>
          <a:custGeom>
            <a:avLst/>
            <a:gdLst/>
            <a:ahLst/>
            <a:cxnLst/>
            <a:rect l="l" t="t" r="r" b="b"/>
            <a:pathLst>
              <a:path w="917178" h="917178">
                <a:moveTo>
                  <a:pt x="0" y="0"/>
                </a:moveTo>
                <a:lnTo>
                  <a:pt x="917178" y="0"/>
                </a:lnTo>
                <a:lnTo>
                  <a:pt x="917178" y="917178"/>
                </a:lnTo>
                <a:lnTo>
                  <a:pt x="0" y="917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388907" y="2114444"/>
            <a:ext cx="16230600" cy="7777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6869"/>
              </a:lnSpc>
              <a:spcBef>
                <a:spcPct val="0"/>
              </a:spcBef>
            </a:pPr>
            <a:r>
              <a:rPr lang="en-US" sz="3600" b="1" spc="-32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Phân tích và thiết kế chi tiết một chức năng: đăng ký khóa học và lập trình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14342F7-087D-A044-8C03-059C33387DAA}"/>
              </a:ext>
            </a:extLst>
          </p:cNvPr>
          <p:cNvGrpSpPr/>
          <p:nvPr/>
        </p:nvGrpSpPr>
        <p:grpSpPr>
          <a:xfrm>
            <a:off x="703107" y="728173"/>
            <a:ext cx="3816273" cy="907501"/>
            <a:chOff x="703107" y="728173"/>
            <a:chExt cx="3816273" cy="90750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B35AFC1-2F90-6C88-297F-08F5A40326E8}"/>
                </a:ext>
              </a:extLst>
            </p:cNvPr>
            <p:cNvSpPr txBox="1"/>
            <p:nvPr/>
          </p:nvSpPr>
          <p:spPr>
            <a:xfrm>
              <a:off x="1028700" y="1076325"/>
              <a:ext cx="3490680" cy="30033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155"/>
                </a:lnSpc>
                <a:spcBef>
                  <a:spcPct val="0"/>
                </a:spcBef>
              </a:pPr>
              <a:r>
                <a:rPr lang="en-US" sz="2800" b="1" spc="-101">
                  <a:solidFill>
                    <a:srgbClr val="71EBF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Đồ án tốt nghiệp</a:t>
              </a:r>
            </a:p>
          </p:txBody>
        </p:sp>
        <p:sp>
          <p:nvSpPr>
            <p:cNvPr id="21" name="Half Frame 20">
              <a:extLst>
                <a:ext uri="{FF2B5EF4-FFF2-40B4-BE49-F238E27FC236}">
                  <a16:creationId xmlns:a16="http://schemas.microsoft.com/office/drawing/2014/main" id="{536CEBC1-8FA9-425F-6CB0-6E1F4868CF40}"/>
                </a:ext>
              </a:extLst>
            </p:cNvPr>
            <p:cNvSpPr/>
            <p:nvPr/>
          </p:nvSpPr>
          <p:spPr>
            <a:xfrm>
              <a:off x="703107" y="728173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2" name="Half Frame 21">
              <a:extLst>
                <a:ext uri="{FF2B5EF4-FFF2-40B4-BE49-F238E27FC236}">
                  <a16:creationId xmlns:a16="http://schemas.microsoft.com/office/drawing/2014/main" id="{0EBC9A5F-BFD9-06CC-7368-E2B98820246F}"/>
                </a:ext>
              </a:extLst>
            </p:cNvPr>
            <p:cNvSpPr/>
            <p:nvPr/>
          </p:nvSpPr>
          <p:spPr>
            <a:xfrm rot="10800000">
              <a:off x="3617300" y="1026074"/>
              <a:ext cx="685800" cy="609600"/>
            </a:xfrm>
            <a:prstGeom prst="halfFrame">
              <a:avLst>
                <a:gd name="adj1" fmla="val 5729"/>
                <a:gd name="adj2" fmla="val 5208"/>
              </a:avLst>
            </a:prstGeom>
            <a:solidFill>
              <a:srgbClr val="71EBF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3" name="AutoShape 11">
            <a:extLst>
              <a:ext uri="{FF2B5EF4-FFF2-40B4-BE49-F238E27FC236}">
                <a16:creationId xmlns:a16="http://schemas.microsoft.com/office/drawing/2014/main" id="{817E2CDB-133C-D6AF-2FDA-F83AFE6A0630}"/>
              </a:ext>
            </a:extLst>
          </p:cNvPr>
          <p:cNvSpPr/>
          <p:nvPr/>
        </p:nvSpPr>
        <p:spPr>
          <a:xfrm>
            <a:off x="14397100" y="1628177"/>
            <a:ext cx="1423626" cy="0"/>
          </a:xfrm>
          <a:prstGeom prst="line">
            <a:avLst/>
          </a:prstGeom>
          <a:ln w="38100" cap="flat">
            <a:gradFill>
              <a:gsLst>
                <a:gs pos="0">
                  <a:srgbClr val="73ECF4">
                    <a:alpha val="100000"/>
                  </a:srgbClr>
                </a:gs>
                <a:gs pos="50000">
                  <a:srgbClr val="61E2EA">
                    <a:alpha val="100000"/>
                  </a:srgbClr>
                </a:gs>
                <a:gs pos="100000">
                  <a:srgbClr val="3EB5BD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4" name="TextBox 16">
            <a:extLst>
              <a:ext uri="{FF2B5EF4-FFF2-40B4-BE49-F238E27FC236}">
                <a16:creationId xmlns:a16="http://schemas.microsoft.com/office/drawing/2014/main" id="{A9075A98-3335-DBDD-8066-8D4873C33F9A}"/>
              </a:ext>
            </a:extLst>
          </p:cNvPr>
          <p:cNvSpPr txBox="1"/>
          <p:nvPr/>
        </p:nvSpPr>
        <p:spPr>
          <a:xfrm>
            <a:off x="10606553" y="1107281"/>
            <a:ext cx="927891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Lý Do</a:t>
            </a:r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F72639A6-6B39-C17A-A59D-76001CC9316A}"/>
              </a:ext>
            </a:extLst>
          </p:cNvPr>
          <p:cNvSpPr txBox="1"/>
          <p:nvPr/>
        </p:nvSpPr>
        <p:spPr>
          <a:xfrm>
            <a:off x="12168089" y="1107281"/>
            <a:ext cx="1600531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Công nghệ</a:t>
            </a:r>
          </a:p>
        </p:txBody>
      </p:sp>
      <p:sp>
        <p:nvSpPr>
          <p:cNvPr id="26" name="TextBox 18">
            <a:extLst>
              <a:ext uri="{FF2B5EF4-FFF2-40B4-BE49-F238E27FC236}">
                <a16:creationId xmlns:a16="http://schemas.microsoft.com/office/drawing/2014/main" id="{82865CB2-FDE9-3584-C6AD-E08473A893D9}"/>
              </a:ext>
            </a:extLst>
          </p:cNvPr>
          <p:cNvSpPr txBox="1"/>
          <p:nvPr/>
        </p:nvSpPr>
        <p:spPr>
          <a:xfrm>
            <a:off x="14402265" y="1107281"/>
            <a:ext cx="1423626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Giải pháp</a:t>
            </a:r>
            <a:endParaRPr lang="en-US" sz="1999" b="1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CE9C818D-D427-9584-CE5B-9B1139F1054B}"/>
              </a:ext>
            </a:extLst>
          </p:cNvPr>
          <p:cNvSpPr txBox="1"/>
          <p:nvPr/>
        </p:nvSpPr>
        <p:spPr>
          <a:xfrm>
            <a:off x="16459536" y="1103546"/>
            <a:ext cx="1149472" cy="330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 Bold"/>
                <a:cs typeface="Montserrat Bold"/>
                <a:sym typeface="Montserrat"/>
              </a:rPr>
              <a:t>Kết luận</a:t>
            </a:r>
            <a:endParaRPr lang="en-US" sz="199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28" name="TextBox 16">
            <a:extLst>
              <a:ext uri="{FF2B5EF4-FFF2-40B4-BE49-F238E27FC236}">
                <a16:creationId xmlns:a16="http://schemas.microsoft.com/office/drawing/2014/main" id="{38747297-6B10-2ED5-9E26-D16B73890898}"/>
              </a:ext>
            </a:extLst>
          </p:cNvPr>
          <p:cNvSpPr txBox="1"/>
          <p:nvPr/>
        </p:nvSpPr>
        <p:spPr>
          <a:xfrm>
            <a:off x="8522776" y="1099911"/>
            <a:ext cx="1423625" cy="3326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 thiệu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DF5C4F7-1055-6BCC-EDFD-50B67351ADCA}"/>
              </a:ext>
            </a:extLst>
          </p:cNvPr>
          <p:cNvSpPr txBox="1"/>
          <p:nvPr/>
        </p:nvSpPr>
        <p:spPr>
          <a:xfrm>
            <a:off x="5210425" y="9304426"/>
            <a:ext cx="80483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bg1"/>
                </a:solidFill>
              </a:rPr>
              <a:t>Sơ đồ trình tự đăng ký khóa học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5510F8-CEC1-7B5F-214C-5A12451479E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1198" b="58325"/>
          <a:stretch/>
        </p:blipFill>
        <p:spPr>
          <a:xfrm>
            <a:off x="1981200" y="3031622"/>
            <a:ext cx="14249400" cy="6304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062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1036</Words>
  <Application>Microsoft Office PowerPoint</Application>
  <PresentationFormat>Custom</PresentationFormat>
  <Paragraphs>211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Calibri</vt:lpstr>
      <vt:lpstr>JetBrains Mono Medium</vt:lpstr>
      <vt:lpstr>Montserrat Bold</vt:lpstr>
      <vt:lpstr>Montserrat</vt:lpstr>
      <vt:lpstr>Arial</vt:lpstr>
      <vt:lpstr>JetBrains Mono ExtraBold</vt:lpstr>
      <vt:lpstr>Montserrat Ultra-Bold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nguyen thiet duy dan</cp:lastModifiedBy>
  <cp:revision>24</cp:revision>
  <dcterms:created xsi:type="dcterms:W3CDTF">2006-08-16T00:00:00Z</dcterms:created>
  <dcterms:modified xsi:type="dcterms:W3CDTF">2025-06-14T16:01:20Z</dcterms:modified>
  <dc:identifier>DAGp6lTw3K8</dc:identifier>
</cp:coreProperties>
</file>

<file path=docProps/thumbnail.jpeg>
</file>